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313" r:id="rId8"/>
    <p:sldId id="314" r:id="rId9"/>
    <p:sldId id="263" r:id="rId10"/>
    <p:sldId id="265" r:id="rId11"/>
    <p:sldId id="264" r:id="rId12"/>
    <p:sldId id="266" r:id="rId13"/>
    <p:sldId id="267" r:id="rId14"/>
    <p:sldId id="268" r:id="rId15"/>
    <p:sldId id="269" r:id="rId16"/>
    <p:sldId id="270" r:id="rId17"/>
    <p:sldId id="271" r:id="rId18"/>
    <p:sldId id="272" r:id="rId19"/>
    <p:sldId id="274" r:id="rId20"/>
    <p:sldId id="275" r:id="rId21"/>
    <p:sldId id="309" r:id="rId22"/>
    <p:sldId id="310" r:id="rId23"/>
    <p:sldId id="311" r:id="rId24"/>
    <p:sldId id="278" r:id="rId25"/>
    <p:sldId id="279" r:id="rId26"/>
    <p:sldId id="280" r:id="rId27"/>
    <p:sldId id="281" r:id="rId28"/>
    <p:sldId id="282" r:id="rId29"/>
    <p:sldId id="283" r:id="rId30"/>
    <p:sldId id="284" r:id="rId31"/>
    <p:sldId id="286" r:id="rId32"/>
    <p:sldId id="287" r:id="rId33"/>
    <p:sldId id="307" r:id="rId34"/>
    <p:sldId id="288" r:id="rId35"/>
    <p:sldId id="289" r:id="rId36"/>
    <p:sldId id="291" r:id="rId37"/>
    <p:sldId id="317" r:id="rId38"/>
    <p:sldId id="292" r:id="rId39"/>
    <p:sldId id="315" r:id="rId40"/>
    <p:sldId id="293" r:id="rId41"/>
    <p:sldId id="294" r:id="rId42"/>
    <p:sldId id="295" r:id="rId43"/>
    <p:sldId id="296" r:id="rId44"/>
    <p:sldId id="297" r:id="rId45"/>
    <p:sldId id="299" r:id="rId46"/>
    <p:sldId id="300" r:id="rId47"/>
    <p:sldId id="298" r:id="rId48"/>
    <p:sldId id="301" r:id="rId49"/>
    <p:sldId id="302" r:id="rId50"/>
    <p:sldId id="303" r:id="rId51"/>
    <p:sldId id="318" r:id="rId52"/>
    <p:sldId id="304" r:id="rId53"/>
    <p:sldId id="305" r:id="rId54"/>
    <p:sldId id="306" r:id="rId55"/>
    <p:sldId id="316" r:id="rId56"/>
    <p:sldId id="319" r:id="rId57"/>
    <p:sldId id="320" r:id="rId58"/>
    <p:sldId id="321" r:id="rId59"/>
    <p:sldId id="32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6/5/23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6/5/23</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6/5/23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dirty="0"/>
          </a:p>
        </p:txBody>
      </p:sp>
      <p:sp>
        <p:nvSpPr>
          <p:cNvPr id="2" name="Title 1"/>
          <p:cNvSpPr>
            <a:spLocks noGrp="1"/>
          </p:cNvSpPr>
          <p:nvPr>
            <p:ph type="ctrTitle"/>
          </p:nvPr>
        </p:nvSpPr>
        <p:spPr>
          <a:xfrm>
            <a:off x="604705" y="3227033"/>
            <a:ext cx="6629400" cy="1421167"/>
          </a:xfrm>
        </p:spPr>
        <p:txBody>
          <a:bodyPr/>
          <a:lstStyle/>
          <a:p>
            <a:r>
              <a:rPr lang="en-US" dirty="0"/>
              <a:t>Spontaneous Coronary-Artery Dissection</a:t>
            </a:r>
          </a:p>
        </p:txBody>
      </p:sp>
    </p:spTree>
    <p:extLst>
      <p:ext uri="{BB962C8B-B14F-4D97-AF65-F5344CB8AC3E}">
        <p14:creationId xmlns:p14="http://schemas.microsoft.com/office/powerpoint/2010/main" val="19445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r>
              <a:rPr lang="en-US" dirty="0" err="1"/>
              <a:t>eTIOLOGY</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pPr>
              <a:lnSpc>
                <a:spcPct val="150000"/>
              </a:lnSpc>
            </a:pPr>
            <a:r>
              <a:rPr lang="en-US" sz="2000" dirty="0"/>
              <a:t>Cause of SCAD is unknown</a:t>
            </a:r>
          </a:p>
          <a:p>
            <a:pPr>
              <a:lnSpc>
                <a:spcPct val="150000"/>
              </a:lnSpc>
            </a:pPr>
            <a:r>
              <a:rPr lang="en-US" sz="2000" dirty="0"/>
              <a:t>The commonest identified factors were postpartum, FMD, connective tissue disease and hormonal therapy</a:t>
            </a:r>
          </a:p>
          <a:p>
            <a:pPr>
              <a:lnSpc>
                <a:spcPct val="150000"/>
              </a:lnSpc>
            </a:pPr>
            <a:r>
              <a:rPr lang="en-US" sz="2000" dirty="0"/>
              <a:t>Factors related to patient vulnerabilities and inciting triggers such as emotional stress, physical stress (e.g., from an extreme </a:t>
            </a:r>
            <a:r>
              <a:rPr lang="en-US" sz="2000" dirty="0" err="1"/>
              <a:t>Valsalva</a:t>
            </a:r>
            <a:r>
              <a:rPr lang="en-US" sz="2000" dirty="0"/>
              <a:t> maneuver, retching, vomiting, coughing, or isometric exercise), the use of stimulant medications or illicit drugs, and hormonal triggers (e.g., pregnancy)</a:t>
            </a:r>
          </a:p>
          <a:p>
            <a:pPr>
              <a:lnSpc>
                <a:spcPct val="150000"/>
              </a:lnSpc>
            </a:pPr>
            <a:r>
              <a:rPr lang="en-US" sz="2000" dirty="0"/>
              <a:t>Triggers of SCAD          shear stress on the coronary artery wall, mediated by elevated catecholamine levels and intra-abdominal pressure</a:t>
            </a:r>
          </a:p>
        </p:txBody>
      </p:sp>
      <p:sp>
        <p:nvSpPr>
          <p:cNvPr id="4" name="Up Arrow 3"/>
          <p:cNvSpPr/>
          <p:nvPr/>
        </p:nvSpPr>
        <p:spPr>
          <a:xfrm>
            <a:off x="3048000" y="4845627"/>
            <a:ext cx="484632"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09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000" dirty="0"/>
              <a:t>Prevalence of this condition among men is low</a:t>
            </a:r>
          </a:p>
          <a:p>
            <a:pPr>
              <a:lnSpc>
                <a:spcPct val="150000"/>
              </a:lnSpc>
            </a:pPr>
            <a:r>
              <a:rPr lang="en-US" sz="2000" dirty="0"/>
              <a:t>Men with SCAD have a lower prevalence of anxiety and depression.</a:t>
            </a:r>
          </a:p>
          <a:p>
            <a:pPr>
              <a:lnSpc>
                <a:spcPct val="150000"/>
              </a:lnSpc>
            </a:pPr>
            <a:r>
              <a:rPr lang="en-US" sz="2000" dirty="0"/>
              <a:t>More often cite a physical stressor (e.g., exercise or heavy lifting) rather than an emotional stressor before symptom onset</a:t>
            </a:r>
          </a:p>
          <a:p>
            <a:pPr>
              <a:lnSpc>
                <a:spcPct val="150000"/>
              </a:lnSpc>
            </a:pPr>
            <a:r>
              <a:rPr lang="en-US" sz="2000" dirty="0"/>
              <a:t>Tend to have a lower prevalence of FMD than women with SCAD</a:t>
            </a:r>
          </a:p>
        </p:txBody>
      </p:sp>
    </p:spTree>
    <p:extLst>
      <p:ext uri="{BB962C8B-B14F-4D97-AF65-F5344CB8AC3E}">
        <p14:creationId xmlns:p14="http://schemas.microsoft.com/office/powerpoint/2010/main" val="7312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pPr>
            <a:r>
              <a:rPr lang="en-US" sz="2000" dirty="0"/>
              <a:t>The predilection of SCAD to affect women disproportionately provides compelling fodder for a hypothesis of a role of hormones in this condition </a:t>
            </a:r>
          </a:p>
          <a:p>
            <a:pPr>
              <a:lnSpc>
                <a:spcPct val="150000"/>
              </a:lnSpc>
            </a:pPr>
            <a:r>
              <a:rPr lang="en-US" sz="2000" dirty="0"/>
              <a:t>But the percentage of postmenopausal women in SCAD registries is consistently approximately 55%, and the </a:t>
            </a:r>
            <a:r>
              <a:rPr lang="en-US" sz="2000" dirty="0" err="1"/>
              <a:t>prevalences</a:t>
            </a:r>
            <a:r>
              <a:rPr lang="en-US" sz="2000" dirty="0"/>
              <a:t> of </a:t>
            </a:r>
            <a:r>
              <a:rPr lang="en-US" sz="2000" dirty="0" err="1"/>
              <a:t>nulliparity</a:t>
            </a:r>
            <a:r>
              <a:rPr lang="en-US" sz="2000" dirty="0"/>
              <a:t> and </a:t>
            </a:r>
            <a:r>
              <a:rPr lang="en-US" sz="2000" dirty="0" err="1"/>
              <a:t>multiparity</a:t>
            </a:r>
            <a:r>
              <a:rPr lang="en-US" sz="2000" dirty="0"/>
              <a:t> are similar among patients with SCAD.</a:t>
            </a:r>
          </a:p>
        </p:txBody>
      </p:sp>
    </p:spTree>
    <p:extLst>
      <p:ext uri="{BB962C8B-B14F-4D97-AF65-F5344CB8AC3E}">
        <p14:creationId xmlns:p14="http://schemas.microsoft.com/office/powerpoint/2010/main" val="67570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429828"/>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err="1"/>
              <a:t>Peripartum</a:t>
            </a:r>
            <a:r>
              <a:rPr lang="en-US" sz="2000" dirty="0"/>
              <a:t> SCAD accounts for fewer than 15% of all cases </a:t>
            </a:r>
          </a:p>
          <a:p>
            <a:pPr>
              <a:lnSpc>
                <a:spcPct val="150000"/>
              </a:lnSpc>
            </a:pPr>
            <a:r>
              <a:rPr lang="en-US" sz="2000" dirty="0"/>
              <a:t>When SCAD does occur in the </a:t>
            </a:r>
            <a:r>
              <a:rPr lang="en-US" sz="2000" dirty="0" err="1"/>
              <a:t>peripartum</a:t>
            </a:r>
            <a:r>
              <a:rPr lang="en-US" sz="2000" dirty="0"/>
              <a:t> period:</a:t>
            </a:r>
          </a:p>
          <a:p>
            <a:pPr>
              <a:lnSpc>
                <a:spcPct val="150000"/>
              </a:lnSpc>
              <a:buFont typeface="Wingdings" pitchFamily="2" charset="2"/>
              <a:buChar char="Ø"/>
            </a:pPr>
            <a:r>
              <a:rPr lang="en-US" sz="2000" dirty="0"/>
              <a:t>increased prevalence of left main and </a:t>
            </a:r>
            <a:r>
              <a:rPr lang="en-US" sz="2000" dirty="0" err="1"/>
              <a:t>multivessel</a:t>
            </a:r>
            <a:r>
              <a:rPr lang="en-US" sz="2000" dirty="0"/>
              <a:t> involvement</a:t>
            </a:r>
          </a:p>
          <a:p>
            <a:pPr>
              <a:lnSpc>
                <a:spcPct val="150000"/>
              </a:lnSpc>
              <a:buFont typeface="Wingdings" pitchFamily="2" charset="2"/>
              <a:buChar char="Ø"/>
            </a:pPr>
            <a:r>
              <a:rPr lang="en-US" sz="2000" dirty="0"/>
              <a:t>decreased ejection fraction</a:t>
            </a:r>
          </a:p>
          <a:p>
            <a:pPr>
              <a:lnSpc>
                <a:spcPct val="150000"/>
              </a:lnSpc>
              <a:buFont typeface="Wingdings" pitchFamily="2" charset="2"/>
              <a:buChar char="Ø"/>
            </a:pPr>
            <a:r>
              <a:rPr lang="en-US" sz="2000" dirty="0"/>
              <a:t>increased prevalence of STEMI</a:t>
            </a:r>
          </a:p>
        </p:txBody>
      </p:sp>
    </p:spTree>
    <p:extLst>
      <p:ext uri="{BB962C8B-B14F-4D97-AF65-F5344CB8AC3E}">
        <p14:creationId xmlns:p14="http://schemas.microsoft.com/office/powerpoint/2010/main" val="31231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658428"/>
          </a:xfrm>
        </p:spPr>
        <p:txBody>
          <a:bodyPr/>
          <a:lstStyle/>
          <a:p>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000" dirty="0"/>
              <a:t>Familial cases of SCAD have been reported among first-degree and second-degree family members</a:t>
            </a:r>
          </a:p>
          <a:p>
            <a:pPr>
              <a:lnSpc>
                <a:spcPct val="150000"/>
              </a:lnSpc>
            </a:pPr>
            <a:r>
              <a:rPr lang="en-US" sz="2000" dirty="0"/>
              <a:t>But most cases are sporadic</a:t>
            </a:r>
          </a:p>
          <a:p>
            <a:pPr>
              <a:lnSpc>
                <a:spcPct val="150000"/>
              </a:lnSpc>
            </a:pPr>
            <a:r>
              <a:rPr lang="en-US" sz="2000" dirty="0"/>
              <a:t>Unlikely to be a monogenic disease</a:t>
            </a:r>
          </a:p>
        </p:txBody>
      </p:sp>
    </p:spTree>
    <p:extLst>
      <p:ext uri="{BB962C8B-B14F-4D97-AF65-F5344CB8AC3E}">
        <p14:creationId xmlns:p14="http://schemas.microsoft.com/office/powerpoint/2010/main" val="240833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pPr>
            <a:r>
              <a:rPr lang="en-US" sz="2000" dirty="0"/>
              <a:t>Among patients with SCAD who are referred for panel based sequencing of genes known to cause </a:t>
            </a:r>
            <a:r>
              <a:rPr lang="en-US" sz="2000" dirty="0" err="1"/>
              <a:t>aortopathies</a:t>
            </a:r>
            <a:r>
              <a:rPr lang="en-US" sz="2000" dirty="0"/>
              <a:t> or connective-tissue diseases (e.g.,</a:t>
            </a:r>
            <a:r>
              <a:rPr lang="fr-FR" sz="2000" dirty="0" err="1"/>
              <a:t>vascular</a:t>
            </a:r>
            <a:r>
              <a:rPr lang="fr-FR" sz="2000" dirty="0"/>
              <a:t> </a:t>
            </a:r>
            <a:r>
              <a:rPr lang="fr-FR" sz="2000" dirty="0" err="1"/>
              <a:t>Ehlers</a:t>
            </a:r>
            <a:r>
              <a:rPr lang="fr-FR" sz="2000" dirty="0"/>
              <a:t>–</a:t>
            </a:r>
            <a:r>
              <a:rPr lang="fr-FR" sz="2000" dirty="0" err="1"/>
              <a:t>Danlos</a:t>
            </a:r>
            <a:r>
              <a:rPr lang="fr-FR" sz="2000" dirty="0"/>
              <a:t> syndrome, </a:t>
            </a:r>
            <a:r>
              <a:rPr lang="fr-FR" sz="2000" dirty="0" err="1"/>
              <a:t>Marfan’s</a:t>
            </a:r>
            <a:r>
              <a:rPr lang="fr-FR" sz="2000" dirty="0"/>
              <a:t> syndrome, </a:t>
            </a:r>
            <a:r>
              <a:rPr lang="en-US" sz="2000" dirty="0"/>
              <a:t>and the </a:t>
            </a:r>
            <a:r>
              <a:rPr lang="en-US" sz="2000" dirty="0" err="1"/>
              <a:t>Loeys</a:t>
            </a:r>
            <a:r>
              <a:rPr lang="en-US" sz="2000" dirty="0"/>
              <a:t>–Dietz syndrome), the prevalence of a disease-causing mutation is approximately 5 to 8%</a:t>
            </a:r>
          </a:p>
        </p:txBody>
      </p:sp>
    </p:spTree>
    <p:extLst>
      <p:ext uri="{BB962C8B-B14F-4D97-AF65-F5344CB8AC3E}">
        <p14:creationId xmlns:p14="http://schemas.microsoft.com/office/powerpoint/2010/main" val="338628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429828"/>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There was a high frequency of variants associated with the </a:t>
            </a:r>
            <a:r>
              <a:rPr lang="en-US" sz="2000" dirty="0" err="1"/>
              <a:t>Loeys</a:t>
            </a:r>
            <a:r>
              <a:rPr lang="en-US" sz="2000" dirty="0"/>
              <a:t>–Dietz syndrome</a:t>
            </a:r>
          </a:p>
          <a:p>
            <a:pPr>
              <a:lnSpc>
                <a:spcPct val="150000"/>
              </a:lnSpc>
            </a:pPr>
            <a:r>
              <a:rPr lang="en-US" sz="2000" dirty="0"/>
              <a:t>This finding suggests a role for </a:t>
            </a:r>
            <a:r>
              <a:rPr lang="en-US" sz="2000" dirty="0" err="1"/>
              <a:t>dysregulated</a:t>
            </a:r>
            <a:r>
              <a:rPr lang="en-US" sz="2000" dirty="0"/>
              <a:t> transforming growth factor β signaling in the pathogenesis of SCAD</a:t>
            </a:r>
          </a:p>
          <a:p>
            <a:pPr>
              <a:lnSpc>
                <a:spcPct val="150000"/>
              </a:lnSpc>
            </a:pPr>
            <a:r>
              <a:rPr lang="en-US" sz="2000" dirty="0"/>
              <a:t>None of the patients in that study had clinical features that were typical of the </a:t>
            </a:r>
            <a:r>
              <a:rPr lang="en-US" sz="2000" dirty="0" err="1"/>
              <a:t>Loeys</a:t>
            </a:r>
            <a:r>
              <a:rPr lang="en-US" sz="2000" dirty="0"/>
              <a:t>–Dietz syndrome</a:t>
            </a:r>
          </a:p>
        </p:txBody>
      </p:sp>
    </p:spTree>
    <p:extLst>
      <p:ext uri="{BB962C8B-B14F-4D97-AF65-F5344CB8AC3E}">
        <p14:creationId xmlns:p14="http://schemas.microsoft.com/office/powerpoint/2010/main" val="282228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353628"/>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Autofit/>
          </a:bodyPr>
          <a:lstStyle/>
          <a:p>
            <a:pPr>
              <a:lnSpc>
                <a:spcPct val="150000"/>
              </a:lnSpc>
            </a:pPr>
            <a:r>
              <a:rPr lang="en-US" sz="2000" dirty="0"/>
              <a:t>Currently, apart from genetic screening of first-degree family members of patients with SCAD in whom a monogenic vascular disease has been diagnosed, no firm recommendations are in place for routine genetic or clinical screening of asymptomatic relatives of patients after a SCAD event.</a:t>
            </a:r>
          </a:p>
        </p:txBody>
      </p:sp>
    </p:spTree>
    <p:extLst>
      <p:ext uri="{BB962C8B-B14F-4D97-AF65-F5344CB8AC3E}">
        <p14:creationId xmlns:p14="http://schemas.microsoft.com/office/powerpoint/2010/main" val="274368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277428"/>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000" i="1" dirty="0"/>
              <a:t>PHACTR1–EDN1</a:t>
            </a:r>
            <a:r>
              <a:rPr lang="en-US" sz="2000" dirty="0"/>
              <a:t>, a genetic locus associated with migraine headache, cervical artery dissection, and FMD - increased risk of SCAD.</a:t>
            </a:r>
          </a:p>
          <a:p>
            <a:pPr>
              <a:lnSpc>
                <a:spcPct val="150000"/>
              </a:lnSpc>
            </a:pPr>
            <a:r>
              <a:rPr lang="en-US" sz="2000" dirty="0"/>
              <a:t>Susceptibility genes - </a:t>
            </a:r>
            <a:r>
              <a:rPr lang="en-US" sz="2000" i="1" dirty="0"/>
              <a:t>LRP1, LINC00310, FBN1</a:t>
            </a:r>
            <a:r>
              <a:rPr lang="en-US" sz="2000" dirty="0"/>
              <a:t>, and </a:t>
            </a:r>
            <a:r>
              <a:rPr lang="en-US" sz="2000" i="1" dirty="0"/>
              <a:t>ADAMTSL4 </a:t>
            </a:r>
            <a:r>
              <a:rPr lang="en-US" sz="2000" dirty="0"/>
              <a:t>that are expressed in arteries – identified in familial and sporadic SCAD</a:t>
            </a:r>
          </a:p>
        </p:txBody>
      </p:sp>
    </p:spTree>
    <p:extLst>
      <p:ext uri="{BB962C8B-B14F-4D97-AF65-F5344CB8AC3E}">
        <p14:creationId xmlns:p14="http://schemas.microsoft.com/office/powerpoint/2010/main" val="402536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353628"/>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A consistent finding in registries of patients with SCAD is the high prevalence of concomitant </a:t>
            </a:r>
            <a:r>
              <a:rPr lang="en-US" sz="2000" b="1" dirty="0" err="1"/>
              <a:t>noncoronary</a:t>
            </a:r>
            <a:r>
              <a:rPr lang="en-US" sz="2000" b="1" dirty="0"/>
              <a:t> arterial abnormalities</a:t>
            </a:r>
          </a:p>
          <a:p>
            <a:pPr>
              <a:lnSpc>
                <a:spcPct val="150000"/>
              </a:lnSpc>
            </a:pPr>
            <a:r>
              <a:rPr lang="en-US" sz="2000" dirty="0"/>
              <a:t>More than 50% of the patients also had FMD</a:t>
            </a:r>
          </a:p>
          <a:p>
            <a:pPr>
              <a:lnSpc>
                <a:spcPct val="150000"/>
              </a:lnSpc>
            </a:pPr>
            <a:r>
              <a:rPr lang="en-US" sz="2000" dirty="0"/>
              <a:t>Autopsy and intracoronary imaging studies suggest that SCAD may be an initial manifestation of FMD</a:t>
            </a:r>
          </a:p>
        </p:txBody>
      </p:sp>
    </p:spTree>
    <p:extLst>
      <p:ext uri="{BB962C8B-B14F-4D97-AF65-F5344CB8AC3E}">
        <p14:creationId xmlns:p14="http://schemas.microsoft.com/office/powerpoint/2010/main" val="79204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r>
              <a:rPr lang="en-US" dirty="0"/>
              <a:t>introduction</a:t>
            </a:r>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Important cause of myocardial infarction in young persons</a:t>
            </a:r>
          </a:p>
          <a:p>
            <a:pPr>
              <a:lnSpc>
                <a:spcPct val="150000"/>
              </a:lnSpc>
            </a:pPr>
            <a:r>
              <a:rPr lang="en-US" sz="2000" dirty="0"/>
              <a:t>Occurs primarily in women</a:t>
            </a:r>
          </a:p>
          <a:p>
            <a:pPr>
              <a:lnSpc>
                <a:spcPct val="150000"/>
              </a:lnSpc>
            </a:pPr>
            <a:r>
              <a:rPr lang="en-US" sz="2000" dirty="0"/>
              <a:t>Prevalence of CV risk factors among women with MI from SCAD is lower</a:t>
            </a:r>
          </a:p>
          <a:p>
            <a:pPr>
              <a:lnSpc>
                <a:spcPct val="150000"/>
              </a:lnSpc>
            </a:pPr>
            <a:r>
              <a:rPr lang="en-US" sz="2000" dirty="0"/>
              <a:t>Accurate and rapid diagnosis is paramount </a:t>
            </a:r>
          </a:p>
          <a:p>
            <a:pPr>
              <a:lnSpc>
                <a:spcPct val="150000"/>
              </a:lnSpc>
            </a:pPr>
            <a:r>
              <a:rPr lang="en-US" sz="2000" dirty="0"/>
              <a:t>Can be a </a:t>
            </a:r>
            <a:r>
              <a:rPr lang="en-US" sz="2000" dirty="0" err="1"/>
              <a:t>forme</a:t>
            </a:r>
            <a:r>
              <a:rPr lang="en-US" sz="2000" dirty="0"/>
              <a:t> </a:t>
            </a:r>
            <a:r>
              <a:rPr lang="en-US" sz="2000" dirty="0" err="1"/>
              <a:t>fruste</a:t>
            </a:r>
            <a:r>
              <a:rPr lang="en-US" sz="2000" dirty="0"/>
              <a:t> of an underlying systemic </a:t>
            </a:r>
            <a:r>
              <a:rPr lang="en-US" sz="2000" dirty="0" err="1"/>
              <a:t>arteriopathy</a:t>
            </a:r>
            <a:r>
              <a:rPr lang="en-US" sz="2000" dirty="0"/>
              <a:t> namely, </a:t>
            </a:r>
            <a:r>
              <a:rPr lang="en-US" sz="2000" dirty="0" err="1"/>
              <a:t>fibromuscular</a:t>
            </a:r>
            <a:r>
              <a:rPr lang="en-US" sz="2000" dirty="0"/>
              <a:t> dysplasia</a:t>
            </a:r>
          </a:p>
        </p:txBody>
      </p:sp>
    </p:spTree>
    <p:extLst>
      <p:ext uri="{BB962C8B-B14F-4D97-AF65-F5344CB8AC3E}">
        <p14:creationId xmlns:p14="http://schemas.microsoft.com/office/powerpoint/2010/main" val="2772333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429828"/>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Abnormalities known to be associated with FMD are cervical- artery, visceral-artery, and peripheral-artery aneurysm, as well as </a:t>
            </a:r>
            <a:r>
              <a:rPr lang="en-US" sz="2000" dirty="0" err="1"/>
              <a:t>pseudoaneurysm</a:t>
            </a:r>
            <a:r>
              <a:rPr lang="en-US" sz="2000" dirty="0"/>
              <a:t>, dissection, and tortuosity, but these findings have also been reported in multiple cohorts of patients with SCAD, even in the absence of diagnosed concurrent FMD</a:t>
            </a:r>
          </a:p>
          <a:p>
            <a:pPr>
              <a:lnSpc>
                <a:spcPct val="150000"/>
              </a:lnSpc>
            </a:pPr>
            <a:r>
              <a:rPr lang="en-US" sz="2000" dirty="0"/>
              <a:t>Cerebral aneurysm - detected in 7 to 14% of patients with SCAD who have undergone screening</a:t>
            </a:r>
          </a:p>
        </p:txBody>
      </p:sp>
    </p:spTree>
    <p:extLst>
      <p:ext uri="{BB962C8B-B14F-4D97-AF65-F5344CB8AC3E}">
        <p14:creationId xmlns:p14="http://schemas.microsoft.com/office/powerpoint/2010/main" val="1241234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429828"/>
          </a:xfrm>
        </p:spPr>
        <p:txBody>
          <a:bodyPr>
            <a:normAutofit fontScale="90000"/>
          </a:bodyPr>
          <a:lstStyle/>
          <a:p>
            <a:r>
              <a:rPr lang="en-US" dirty="0"/>
              <a:t>EXAMPLES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2018" y="1524000"/>
            <a:ext cx="558228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1524000"/>
            <a:ext cx="3048000" cy="3323987"/>
          </a:xfrm>
          <a:prstGeom prst="rect">
            <a:avLst/>
          </a:prstGeom>
        </p:spPr>
        <p:txBody>
          <a:bodyPr wrap="square">
            <a:spAutoFit/>
          </a:bodyPr>
          <a:lstStyle/>
          <a:p>
            <a:pPr>
              <a:lnSpc>
                <a:spcPct val="150000"/>
              </a:lnSpc>
            </a:pPr>
            <a:r>
              <a:rPr lang="en-US" sz="1400" dirty="0"/>
              <a:t>A 70-year-old woman with an acute MI presented with VF and SCAD of an obtuse marginal branch of the left circumflex artery. Computed tomographic angiography (CTA) of the abdomen and pelvis revealed a celiac-artery dissection and multifocal FMD of the left external iliac artery</a:t>
            </a:r>
          </a:p>
        </p:txBody>
      </p:sp>
    </p:spTree>
    <p:extLst>
      <p:ext uri="{BB962C8B-B14F-4D97-AF65-F5344CB8AC3E}">
        <p14:creationId xmlns:p14="http://schemas.microsoft.com/office/powerpoint/2010/main" val="2007588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3276600" cy="4373563"/>
          </a:xfrm>
        </p:spPr>
        <p:txBody>
          <a:bodyPr>
            <a:normAutofit fontScale="92500" lnSpcReduction="20000"/>
          </a:bodyPr>
          <a:lstStyle/>
          <a:p>
            <a:pPr>
              <a:lnSpc>
                <a:spcPct val="150000"/>
              </a:lnSpc>
            </a:pPr>
            <a:r>
              <a:rPr lang="en-US" sz="1600" dirty="0"/>
              <a:t>A 57-year-old woman presented with NSTEMI and SCAD of the obtuse marginal branch of the left circumflex artery. Limited femoral angiography of the right external iliac artery at the completion of coronary angiography revealed mild aneurysmal changes and beading that were consistent with multifocal FMD. CTA also showed FMD of the right renal artery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43050"/>
            <a:ext cx="21336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798" y="1543050"/>
            <a:ext cx="1978602"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962400"/>
            <a:ext cx="2133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896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3505200" cy="4373563"/>
          </a:xfrm>
        </p:spPr>
        <p:txBody>
          <a:bodyPr>
            <a:normAutofit/>
          </a:bodyPr>
          <a:lstStyle/>
          <a:p>
            <a:pPr>
              <a:lnSpc>
                <a:spcPct val="150000"/>
              </a:lnSpc>
            </a:pPr>
            <a:r>
              <a:rPr lang="en-US" sz="1400" dirty="0"/>
              <a:t>A 35-year-old woman had SCAD of the left anterior descending artery 2 weeks after delivering her fourth child. She had had a left internal carotid artery dissection 10 years before SCAD, and CTA of the head and neck showed a dissection of the left internal carotid artery and multifocal FMD of the right internal carotid artery and bilateral vertebral arteries.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2743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429000"/>
            <a:ext cx="2743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85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r>
              <a:rPr lang="en-US" dirty="0"/>
              <a:t>Clinical signs and symptoms</a:t>
            </a:r>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In more than 90% of patients who survive to initial evaluation, SCAD manifests as MI</a:t>
            </a:r>
          </a:p>
          <a:p>
            <a:pPr>
              <a:lnSpc>
                <a:spcPct val="150000"/>
              </a:lnSpc>
            </a:pPr>
            <a:r>
              <a:rPr lang="en-US" sz="2000" dirty="0"/>
              <a:t>20 to 50% of patients present with STEMI, 3 to 5% present with ventricular arrhythmias for which </a:t>
            </a:r>
            <a:r>
              <a:rPr lang="en-US" sz="2000" dirty="0" err="1"/>
              <a:t>cardioversion</a:t>
            </a:r>
            <a:r>
              <a:rPr lang="en-US" sz="2000" dirty="0"/>
              <a:t> is warranted and 2% present in cardiogenic shock</a:t>
            </a:r>
          </a:p>
          <a:p>
            <a:pPr>
              <a:lnSpc>
                <a:spcPct val="150000"/>
              </a:lnSpc>
            </a:pPr>
            <a:r>
              <a:rPr lang="en-US" sz="2000" dirty="0"/>
              <a:t>Chest pain, the chief symptom reported in 85 to 96% of patients, is variably associated with radiation of pain to the arm, neck, or back; dyspnea; and diaphoresis</a:t>
            </a:r>
          </a:p>
        </p:txBody>
      </p:sp>
    </p:spTree>
    <p:extLst>
      <p:ext uri="{BB962C8B-B14F-4D97-AF65-F5344CB8AC3E}">
        <p14:creationId xmlns:p14="http://schemas.microsoft.com/office/powerpoint/2010/main" val="2750665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r>
              <a:rPr lang="en-US" dirty="0"/>
              <a:t>Diagnosis</a:t>
            </a:r>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000" dirty="0"/>
              <a:t>SCAD is diagnosed with angiography. </a:t>
            </a:r>
          </a:p>
          <a:p>
            <a:pPr>
              <a:lnSpc>
                <a:spcPct val="150000"/>
              </a:lnSpc>
            </a:pPr>
            <a:r>
              <a:rPr lang="en-US" sz="2000" dirty="0"/>
              <a:t>Patients in whom SCAD is the suspected cause of acute MI should undergo coronary angiography:</a:t>
            </a:r>
          </a:p>
          <a:p>
            <a:pPr>
              <a:lnSpc>
                <a:spcPct val="150000"/>
              </a:lnSpc>
              <a:buFont typeface="Wingdings" pitchFamily="2" charset="2"/>
              <a:buChar char="Ø"/>
            </a:pPr>
            <a:r>
              <a:rPr lang="en-US" sz="2000" dirty="0"/>
              <a:t>to confirm the diagnosis </a:t>
            </a:r>
          </a:p>
          <a:p>
            <a:pPr>
              <a:lnSpc>
                <a:spcPct val="150000"/>
              </a:lnSpc>
              <a:buFont typeface="Wingdings" pitchFamily="2" charset="2"/>
              <a:buChar char="Ø"/>
            </a:pPr>
            <a:r>
              <a:rPr lang="en-US" sz="2000" dirty="0"/>
              <a:t>define high-risk anatomical features that would warrant consideration of early revascularization</a:t>
            </a:r>
          </a:p>
          <a:p>
            <a:pPr>
              <a:lnSpc>
                <a:spcPct val="150000"/>
              </a:lnSpc>
            </a:pPr>
            <a:r>
              <a:rPr lang="en-US" sz="2000" dirty="0"/>
              <a:t>Early recognition is critical because there are important differences between the management of SCAD and the management of atherosclerotic acute MI</a:t>
            </a:r>
          </a:p>
        </p:txBody>
      </p:sp>
    </p:spTree>
    <p:extLst>
      <p:ext uri="{BB962C8B-B14F-4D97-AF65-F5344CB8AC3E}">
        <p14:creationId xmlns:p14="http://schemas.microsoft.com/office/powerpoint/2010/main" val="945213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429828"/>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000" dirty="0"/>
              <a:t>SCAD is classified primarily differentiated by the presence or absence of an intimal tear</a:t>
            </a:r>
          </a:p>
          <a:p>
            <a:pPr>
              <a:lnSpc>
                <a:spcPct val="150000"/>
              </a:lnSpc>
            </a:pPr>
            <a:r>
              <a:rPr lang="en-US" sz="2000" dirty="0"/>
              <a:t>SCAD can occur in any coronary artery </a:t>
            </a:r>
          </a:p>
          <a:p>
            <a:pPr>
              <a:lnSpc>
                <a:spcPct val="150000"/>
              </a:lnSpc>
            </a:pPr>
            <a:r>
              <a:rPr lang="en-US" sz="2000" b="1" dirty="0"/>
              <a:t>LAD and its branches are most commonly involved</a:t>
            </a:r>
            <a:r>
              <a:rPr lang="en-IN" sz="2000" b="1" dirty="0"/>
              <a:t> (mid and distal &gt; proximal)</a:t>
            </a:r>
            <a:endParaRPr lang="en-US" sz="2000" b="1" dirty="0"/>
          </a:p>
          <a:p>
            <a:pPr>
              <a:lnSpc>
                <a:spcPct val="150000"/>
              </a:lnSpc>
            </a:pPr>
            <a:r>
              <a:rPr lang="en-US" sz="2000" b="1" dirty="0" err="1"/>
              <a:t>Multivessel</a:t>
            </a:r>
            <a:r>
              <a:rPr lang="en-US" sz="2000" b="1" dirty="0"/>
              <a:t> SCAD</a:t>
            </a:r>
            <a:r>
              <a:rPr lang="en-US" sz="2000" dirty="0"/>
              <a:t> involving noncontiguous arteries occurs in approximately </a:t>
            </a:r>
            <a:r>
              <a:rPr lang="en-US" sz="2000" b="1" dirty="0"/>
              <a:t>10 to 15% of patients </a:t>
            </a:r>
            <a:r>
              <a:rPr lang="en-US" sz="2000" dirty="0"/>
              <a:t>with SCAD</a:t>
            </a:r>
          </a:p>
          <a:p>
            <a:pPr>
              <a:lnSpc>
                <a:spcPct val="150000"/>
              </a:lnSpc>
            </a:pPr>
            <a:r>
              <a:rPr lang="en-US" sz="2000" dirty="0"/>
              <a:t>Majority of SCAD lesions can be diagnosed with angiography alone, it may be difficult to distinguish a potential case of SCAD from other causes of coronary-artery stenosis.</a:t>
            </a:r>
          </a:p>
        </p:txBody>
      </p:sp>
    </p:spTree>
    <p:extLst>
      <p:ext uri="{BB962C8B-B14F-4D97-AF65-F5344CB8AC3E}">
        <p14:creationId xmlns:p14="http://schemas.microsoft.com/office/powerpoint/2010/main" val="285283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429828"/>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000" dirty="0"/>
              <a:t>When angiography is not diagnostic for SCAD, intravascular ultrasonography or OCT may be used for confirmation</a:t>
            </a:r>
          </a:p>
          <a:p>
            <a:pPr>
              <a:lnSpc>
                <a:spcPct val="150000"/>
              </a:lnSpc>
            </a:pPr>
            <a:r>
              <a:rPr lang="en-US" sz="2000" dirty="0"/>
              <a:t>Angiography provides a “</a:t>
            </a:r>
            <a:r>
              <a:rPr lang="en-US" sz="2000" dirty="0" err="1"/>
              <a:t>lumenogram</a:t>
            </a:r>
            <a:r>
              <a:rPr lang="en-US" sz="2000" dirty="0"/>
              <a:t>” of the artery, intravascular imaging — particularly OCT, with its high axial spatial resolution (15 μm) — can confirm the diagnosis of SCAD by showing the true and false lumens, intramural hematoma, dissection flaps, fenestrations, and entry tears connecting true and false lumens</a:t>
            </a:r>
          </a:p>
        </p:txBody>
      </p:sp>
    </p:spTree>
    <p:extLst>
      <p:ext uri="{BB962C8B-B14F-4D97-AF65-F5344CB8AC3E}">
        <p14:creationId xmlns:p14="http://schemas.microsoft.com/office/powerpoint/2010/main" val="1142511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429828"/>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000" dirty="0"/>
              <a:t>Intravascular imaging complications:</a:t>
            </a:r>
          </a:p>
          <a:p>
            <a:pPr marL="571500" indent="-457200">
              <a:lnSpc>
                <a:spcPct val="150000"/>
              </a:lnSpc>
              <a:buFont typeface="+mj-lt"/>
              <a:buAutoNum type="arabicPeriod"/>
            </a:pPr>
            <a:r>
              <a:rPr lang="en-US" sz="2000" dirty="0"/>
              <a:t>Extension of the dissection, </a:t>
            </a:r>
          </a:p>
          <a:p>
            <a:pPr marL="571500" indent="-457200">
              <a:lnSpc>
                <a:spcPct val="150000"/>
              </a:lnSpc>
              <a:buFont typeface="+mj-lt"/>
              <a:buAutoNum type="arabicPeriod"/>
            </a:pPr>
            <a:r>
              <a:rPr lang="en-US" sz="2000" dirty="0"/>
              <a:t>Impaired flow after acquisition of intravascular imaging, </a:t>
            </a:r>
          </a:p>
          <a:p>
            <a:pPr marL="571500" indent="-457200">
              <a:lnSpc>
                <a:spcPct val="150000"/>
              </a:lnSpc>
              <a:buFont typeface="+mj-lt"/>
              <a:buAutoNum type="arabicPeriod"/>
            </a:pPr>
            <a:r>
              <a:rPr lang="en-US" sz="2000" dirty="0"/>
              <a:t>Iatrogenic dissection, and </a:t>
            </a:r>
          </a:p>
          <a:p>
            <a:pPr marL="571500" indent="-457200">
              <a:lnSpc>
                <a:spcPct val="150000"/>
              </a:lnSpc>
              <a:buFont typeface="+mj-lt"/>
              <a:buAutoNum type="arabicPeriod"/>
            </a:pPr>
            <a:r>
              <a:rPr lang="en-US" sz="2000" dirty="0" err="1"/>
              <a:t>Cannulation</a:t>
            </a:r>
            <a:r>
              <a:rPr lang="en-US" sz="2000" dirty="0"/>
              <a:t> of the false lumen</a:t>
            </a:r>
          </a:p>
          <a:p>
            <a:pPr>
              <a:lnSpc>
                <a:spcPct val="150000"/>
              </a:lnSpc>
            </a:pPr>
            <a:r>
              <a:rPr lang="en-US" sz="2000" dirty="0"/>
              <a:t>Intracoronary imaging is reserved for situations in which angiography is not diagnostic for SCAD or when intracoronary imaging is used for guidance during PCI</a:t>
            </a:r>
          </a:p>
        </p:txBody>
      </p:sp>
    </p:spTree>
    <p:extLst>
      <p:ext uri="{BB962C8B-B14F-4D97-AF65-F5344CB8AC3E}">
        <p14:creationId xmlns:p14="http://schemas.microsoft.com/office/powerpoint/2010/main" val="2921178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Coronary computed tomographic angiography (CCTA) can be used to visualize dissection flaps, </a:t>
            </a:r>
            <a:r>
              <a:rPr lang="en-US" sz="2000" dirty="0" err="1"/>
              <a:t>stenoses</a:t>
            </a:r>
            <a:r>
              <a:rPr lang="en-US" sz="2000" dirty="0"/>
              <a:t>, and intramural hematomas</a:t>
            </a:r>
          </a:p>
          <a:p>
            <a:pPr>
              <a:lnSpc>
                <a:spcPct val="150000"/>
              </a:lnSpc>
            </a:pPr>
            <a:r>
              <a:rPr lang="en-US" sz="2000" dirty="0"/>
              <a:t>Useful particularly in cases of proximal lesions</a:t>
            </a:r>
          </a:p>
          <a:p>
            <a:pPr>
              <a:lnSpc>
                <a:spcPct val="150000"/>
              </a:lnSpc>
            </a:pPr>
            <a:r>
              <a:rPr lang="en-US" sz="2000" dirty="0"/>
              <a:t>Limitation: </a:t>
            </a:r>
            <a:r>
              <a:rPr lang="en-US" sz="2000" dirty="0" err="1"/>
              <a:t>Noncalcified</a:t>
            </a:r>
            <a:r>
              <a:rPr lang="en-US" sz="2000" dirty="0"/>
              <a:t> atherosclerotic plaque can be mistaken for an intramural hematoma, and the spatial resolution of CCTA for small vessels limits visualization of the distal portion of the vessels that is often affected by SCAD</a:t>
            </a:r>
          </a:p>
        </p:txBody>
      </p:sp>
    </p:spTree>
    <p:extLst>
      <p:ext uri="{BB962C8B-B14F-4D97-AF65-F5344CB8AC3E}">
        <p14:creationId xmlns:p14="http://schemas.microsoft.com/office/powerpoint/2010/main" val="2676123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r>
              <a:rPr lang="en-US" dirty="0"/>
              <a:t>DEFINITION</a:t>
            </a:r>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Separation of the layers of an </a:t>
            </a:r>
            <a:r>
              <a:rPr lang="en-US" sz="2000" dirty="0" err="1"/>
              <a:t>epicardial</a:t>
            </a:r>
            <a:r>
              <a:rPr lang="en-US" sz="2000" dirty="0"/>
              <a:t> coronary-artery wall by intramural hemorrhage, with or without an intimal tear</a:t>
            </a:r>
          </a:p>
          <a:p>
            <a:pPr>
              <a:lnSpc>
                <a:spcPct val="150000"/>
              </a:lnSpc>
            </a:pPr>
            <a:r>
              <a:rPr lang="en-US" sz="2000" dirty="0"/>
              <a:t>Not associated with atherosclerosis, iatrogenic injury, or trauma</a:t>
            </a:r>
          </a:p>
        </p:txBody>
      </p:sp>
    </p:spTree>
    <p:extLst>
      <p:ext uri="{BB962C8B-B14F-4D97-AF65-F5344CB8AC3E}">
        <p14:creationId xmlns:p14="http://schemas.microsoft.com/office/powerpoint/2010/main" val="3397884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a:lnSpc>
                <a:spcPct val="150000"/>
              </a:lnSpc>
            </a:pPr>
            <a:r>
              <a:rPr lang="en-US" sz="2000" dirty="0"/>
              <a:t>In some situations, SCAD is strongly suspected but</a:t>
            </a:r>
          </a:p>
          <a:p>
            <a:pPr>
              <a:lnSpc>
                <a:spcPct val="150000"/>
              </a:lnSpc>
              <a:buFont typeface="Wingdings" pitchFamily="2" charset="2"/>
              <a:buChar char="Ø"/>
            </a:pPr>
            <a:r>
              <a:rPr lang="en-US" sz="2000" dirty="0"/>
              <a:t>angiographic findings are uncertain </a:t>
            </a:r>
          </a:p>
          <a:p>
            <a:pPr>
              <a:lnSpc>
                <a:spcPct val="150000"/>
              </a:lnSpc>
              <a:buFont typeface="Wingdings" pitchFamily="2" charset="2"/>
              <a:buChar char="Ø"/>
            </a:pPr>
            <a:r>
              <a:rPr lang="en-US" sz="2000" dirty="0"/>
              <a:t>ancillary imaging techniques are not available or not diagnostic. </a:t>
            </a:r>
          </a:p>
          <a:p>
            <a:pPr>
              <a:lnSpc>
                <a:spcPct val="150000"/>
              </a:lnSpc>
            </a:pPr>
            <a:r>
              <a:rPr lang="en-US" sz="2000" dirty="0"/>
              <a:t>Clinical features to support a SCAD diagnosis include coronary tortuosity on angiography, the presence of FMD in another arterial bed, and a reduction in arterial stenosis (as evidence of vessel healing) on repeat angiography.</a:t>
            </a:r>
            <a:endParaRPr lang="en-IN" sz="2000" dirty="0"/>
          </a:p>
          <a:p>
            <a:pPr>
              <a:lnSpc>
                <a:spcPct val="150000"/>
              </a:lnSpc>
            </a:pPr>
            <a:r>
              <a:rPr lang="en-US" sz="2000" dirty="0"/>
              <a:t>These features should be viewed as supportive and not diagnostic </a:t>
            </a:r>
          </a:p>
          <a:p>
            <a:pPr>
              <a:lnSpc>
                <a:spcPct val="150000"/>
              </a:lnSpc>
              <a:buFont typeface="Wingdings" pitchFamily="2" charset="2"/>
              <a:buChar char="Ø"/>
            </a:pPr>
            <a:r>
              <a:rPr lang="en-US" sz="2000" dirty="0"/>
              <a:t>Because coronary </a:t>
            </a:r>
            <a:r>
              <a:rPr lang="en-US" sz="2000" dirty="0" err="1"/>
              <a:t>tortuosity</a:t>
            </a:r>
            <a:r>
              <a:rPr lang="en-US" sz="2000" dirty="0"/>
              <a:t> - associated with aging and hypertension</a:t>
            </a:r>
          </a:p>
          <a:p>
            <a:pPr>
              <a:lnSpc>
                <a:spcPct val="150000"/>
              </a:lnSpc>
            </a:pPr>
            <a:endParaRPr lang="en-US" sz="2000" dirty="0"/>
          </a:p>
        </p:txBody>
      </p:sp>
    </p:spTree>
    <p:extLst>
      <p:ext uri="{BB962C8B-B14F-4D97-AF65-F5344CB8AC3E}">
        <p14:creationId xmlns:p14="http://schemas.microsoft.com/office/powerpoint/2010/main" val="2343039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r>
              <a:rPr lang="en-US" dirty="0"/>
              <a:t>Management of acute mi</a:t>
            </a:r>
          </a:p>
        </p:txBody>
      </p:sp>
      <p:sp>
        <p:nvSpPr>
          <p:cNvPr id="3" name="Content Placeholder 2"/>
          <p:cNvSpPr>
            <a:spLocks noGrp="1"/>
          </p:cNvSpPr>
          <p:nvPr>
            <p:ph idx="1"/>
          </p:nvPr>
        </p:nvSpPr>
        <p:spPr>
          <a:xfrm>
            <a:off x="457200" y="914400"/>
            <a:ext cx="8229600" cy="5211763"/>
          </a:xfrm>
        </p:spPr>
        <p:txBody>
          <a:bodyPr>
            <a:normAutofit fontScale="92500"/>
          </a:bodyPr>
          <a:lstStyle/>
          <a:p>
            <a:pPr>
              <a:lnSpc>
                <a:spcPct val="150000"/>
              </a:lnSpc>
            </a:pPr>
            <a:r>
              <a:rPr lang="en-US" sz="2000" dirty="0"/>
              <a:t>Acute MI caused by SCAD has three major differences with atherosclerotic coronary lesions</a:t>
            </a:r>
          </a:p>
          <a:p>
            <a:pPr marL="571500" indent="-457200">
              <a:lnSpc>
                <a:spcPct val="150000"/>
              </a:lnSpc>
              <a:buFont typeface="+mj-lt"/>
              <a:buAutoNum type="arabicPeriod"/>
            </a:pPr>
            <a:r>
              <a:rPr lang="en-US" sz="2000" dirty="0"/>
              <a:t>The underlying pathophysiological feature of SCAD is medial dissection, not plaque rupture or erosion in an inflammatory and thrombotic milieu</a:t>
            </a:r>
          </a:p>
          <a:p>
            <a:pPr marL="571500" indent="-457200">
              <a:lnSpc>
                <a:spcPct val="150000"/>
              </a:lnSpc>
              <a:buFont typeface="+mj-lt"/>
              <a:buAutoNum type="arabicPeriod"/>
            </a:pPr>
            <a:r>
              <a:rPr lang="en-US" sz="2000" dirty="0"/>
              <a:t>PCI for SCAD is challenging and is associated with worse short- and long term outcomes than those associated with PCI for atherosclerotic lesions</a:t>
            </a:r>
          </a:p>
          <a:p>
            <a:pPr marL="571500" indent="-457200">
              <a:lnSpc>
                <a:spcPct val="150000"/>
              </a:lnSpc>
              <a:buFont typeface="+mj-lt"/>
              <a:buAutoNum type="arabicPeriod"/>
            </a:pPr>
            <a:r>
              <a:rPr lang="en-US" sz="2000" dirty="0"/>
              <a:t>The majority of medically treated SCAD lesions show angiographic evidence of healing over time, with restoration of blood flow and a decrease in the severity of stenosis</a:t>
            </a:r>
          </a:p>
          <a:p>
            <a:pPr marL="114300" indent="0">
              <a:lnSpc>
                <a:spcPct val="150000"/>
              </a:lnSpc>
              <a:buNone/>
            </a:pPr>
            <a:endParaRPr lang="en-US" sz="2000" dirty="0"/>
          </a:p>
        </p:txBody>
      </p:sp>
    </p:spTree>
    <p:extLst>
      <p:ext uri="{BB962C8B-B14F-4D97-AF65-F5344CB8AC3E}">
        <p14:creationId xmlns:p14="http://schemas.microsoft.com/office/powerpoint/2010/main" val="4080860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429828"/>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b="1" dirty="0"/>
              <a:t>More than 80% of patients can be successfully treated medically</a:t>
            </a:r>
          </a:p>
          <a:p>
            <a:pPr>
              <a:lnSpc>
                <a:spcPct val="150000"/>
              </a:lnSpc>
            </a:pPr>
            <a:r>
              <a:rPr lang="en-US" sz="2000" dirty="0"/>
              <a:t>Expert consensus suggests that </a:t>
            </a:r>
            <a:r>
              <a:rPr lang="en-US" sz="2000" b="1" dirty="0"/>
              <a:t>medical management is preferred over immediate revascularization </a:t>
            </a:r>
          </a:p>
          <a:p>
            <a:pPr>
              <a:lnSpc>
                <a:spcPct val="150000"/>
              </a:lnSpc>
            </a:pPr>
            <a:r>
              <a:rPr lang="en-US" sz="2000" dirty="0"/>
              <a:t>Recurrent SCAD (a new SCAD event that is temporally separated from the index event) tends to occur in different vessels from those in the initial dissection, </a:t>
            </a:r>
            <a:r>
              <a:rPr lang="en-US" sz="2000" b="1" dirty="0"/>
              <a:t>revascularization has not been shown in long-term follow-up to prevent recurrent myocardial infarction due to SCAD</a:t>
            </a:r>
          </a:p>
        </p:txBody>
      </p:sp>
    </p:spTree>
    <p:extLst>
      <p:ext uri="{BB962C8B-B14F-4D97-AF65-F5344CB8AC3E}">
        <p14:creationId xmlns:p14="http://schemas.microsoft.com/office/powerpoint/2010/main" val="3344829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524000"/>
            <a:ext cx="3581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479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a:bodyPr>
          <a:lstStyle/>
          <a:p>
            <a:r>
              <a:rPr lang="en-US" sz="2400" dirty="0"/>
              <a:t>Medical therapy </a:t>
            </a:r>
            <a:r>
              <a:rPr lang="en-US" sz="2400" dirty="0" err="1"/>
              <a:t>vs</a:t>
            </a:r>
            <a:r>
              <a:rPr lang="en-US" sz="2400" dirty="0"/>
              <a:t> revascularization</a:t>
            </a:r>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Factors to consider include the patient’s clinical status, the territory at risk, the amount of myocardium at risk, and the degree of distal flow in the affected vessel.</a:t>
            </a:r>
          </a:p>
          <a:p>
            <a:pPr>
              <a:lnSpc>
                <a:spcPct val="150000"/>
              </a:lnSpc>
            </a:pPr>
            <a:r>
              <a:rPr lang="en-US" sz="2000" b="1" dirty="0"/>
              <a:t>High-risk clinical features </a:t>
            </a:r>
            <a:r>
              <a:rPr lang="en-US" sz="2000" dirty="0"/>
              <a:t>include persistent chest pain with evidence of ongoing or worsening ischemia, hemodynamic instability, shock, or clinically significant ventricular arrhythmias</a:t>
            </a:r>
          </a:p>
          <a:p>
            <a:pPr>
              <a:lnSpc>
                <a:spcPct val="150000"/>
              </a:lnSpc>
            </a:pPr>
            <a:r>
              <a:rPr lang="en-US" sz="2000" b="1" dirty="0"/>
              <a:t>High-risk anatomical features</a:t>
            </a:r>
            <a:r>
              <a:rPr lang="en-US" sz="2000" dirty="0"/>
              <a:t> include involvement of </a:t>
            </a:r>
            <a:r>
              <a:rPr lang="en-US" sz="2000" dirty="0" err="1"/>
              <a:t>multivessel</a:t>
            </a:r>
            <a:r>
              <a:rPr lang="en-US" sz="2000" dirty="0"/>
              <a:t> severe proximal dissections or of the left main artery or the </a:t>
            </a:r>
            <a:r>
              <a:rPr lang="en-US" sz="2000" dirty="0" err="1"/>
              <a:t>ostial</a:t>
            </a:r>
            <a:r>
              <a:rPr lang="en-US" sz="2000" dirty="0"/>
              <a:t> left anterior descending artery</a:t>
            </a:r>
          </a:p>
        </p:txBody>
      </p:sp>
    </p:spTree>
    <p:extLst>
      <p:ext uri="{BB962C8B-B14F-4D97-AF65-F5344CB8AC3E}">
        <p14:creationId xmlns:p14="http://schemas.microsoft.com/office/powerpoint/2010/main" val="4176525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353628"/>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lnSpc>
                <a:spcPct val="150000"/>
              </a:lnSpc>
            </a:pPr>
            <a:r>
              <a:rPr lang="en-US" sz="2000" dirty="0"/>
              <a:t>Experts advocate </a:t>
            </a:r>
            <a:r>
              <a:rPr lang="en-US" sz="2000" b="1" dirty="0"/>
              <a:t>avoiding revascularization attempts</a:t>
            </a:r>
            <a:r>
              <a:rPr lang="en-US" sz="2000" dirty="0"/>
              <a:t> if the </a:t>
            </a:r>
            <a:r>
              <a:rPr lang="en-US" sz="2000" b="1" dirty="0"/>
              <a:t>patient is in stable </a:t>
            </a:r>
            <a:r>
              <a:rPr lang="en-US" sz="2000" dirty="0"/>
              <a:t>condition and has adequate distal flow (TIMI grade 2 or 3) in the vessel, even if there is clinically significant stenosis</a:t>
            </a:r>
          </a:p>
          <a:p>
            <a:pPr>
              <a:lnSpc>
                <a:spcPct val="150000"/>
              </a:lnSpc>
            </a:pPr>
            <a:r>
              <a:rPr lang="en-US" sz="2000" dirty="0"/>
              <a:t>When high-risk features are present, consideration of immediate revascularization is warranted, with the decision to perform PCI or refer the patient for coronary-artery bypass grafting (CABG)</a:t>
            </a:r>
          </a:p>
          <a:p>
            <a:pPr>
              <a:lnSpc>
                <a:spcPct val="150000"/>
              </a:lnSpc>
            </a:pPr>
            <a:endParaRPr lang="en-US" sz="2000" dirty="0"/>
          </a:p>
        </p:txBody>
      </p:sp>
    </p:spTree>
    <p:extLst>
      <p:ext uri="{BB962C8B-B14F-4D97-AF65-F5344CB8AC3E}">
        <p14:creationId xmlns:p14="http://schemas.microsoft.com/office/powerpoint/2010/main" val="981860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r>
              <a:rPr lang="en-US" dirty="0" err="1"/>
              <a:t>Pci</a:t>
            </a:r>
            <a:r>
              <a:rPr lang="en-US" dirty="0"/>
              <a:t> in </a:t>
            </a:r>
            <a:r>
              <a:rPr lang="en-US" dirty="0" err="1"/>
              <a:t>scad</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Long lesions may warrant the use of multiple stents, coronary wires can enter the false lumen and cause vessel occlusion, tortuous coronary arteries may be prone to iatrogenic injury, and hematoma propagation</a:t>
            </a:r>
          </a:p>
          <a:p>
            <a:pPr>
              <a:lnSpc>
                <a:spcPct val="150000"/>
              </a:lnSpc>
            </a:pPr>
            <a:r>
              <a:rPr lang="en-US" sz="2000" dirty="0"/>
              <a:t>Possible late term adverse events - stent </a:t>
            </a:r>
            <a:r>
              <a:rPr lang="en-US" sz="2000" dirty="0" err="1"/>
              <a:t>malapposition</a:t>
            </a:r>
            <a:r>
              <a:rPr lang="en-US" sz="2000" dirty="0"/>
              <a:t> as a result of </a:t>
            </a:r>
            <a:r>
              <a:rPr lang="en-US" sz="2000" dirty="0" err="1"/>
              <a:t>resorption</a:t>
            </a:r>
            <a:r>
              <a:rPr lang="en-US" sz="2000" dirty="0"/>
              <a:t> of intramural hematoma over time</a:t>
            </a:r>
          </a:p>
          <a:p>
            <a:pPr>
              <a:lnSpc>
                <a:spcPct val="150000"/>
              </a:lnSpc>
            </a:pPr>
            <a:r>
              <a:rPr lang="en-US" sz="2000" dirty="0"/>
              <a:t>These factors contribute to PCI success rates that range from 47% to 72% in large cohort studies</a:t>
            </a:r>
          </a:p>
        </p:txBody>
      </p:sp>
    </p:spTree>
    <p:extLst>
      <p:ext uri="{BB962C8B-B14F-4D97-AF65-F5344CB8AC3E}">
        <p14:creationId xmlns:p14="http://schemas.microsoft.com/office/powerpoint/2010/main" val="743557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7889-4033-1233-CC13-413854665376}"/>
              </a:ext>
            </a:extLst>
          </p:cNvPr>
          <p:cNvSpPr>
            <a:spLocks noGrp="1"/>
          </p:cNvSpPr>
          <p:nvPr>
            <p:ph type="title"/>
          </p:nvPr>
        </p:nvSpPr>
        <p:spPr/>
        <p:txBody>
          <a:bodyPr/>
          <a:lstStyle/>
          <a:p>
            <a:r>
              <a:rPr lang="en-IN" b="0" i="0" u="none" strike="noStrike" dirty="0" err="1">
                <a:effectLst/>
                <a:latin typeface="Calibri Light" panose="020F0302020204030204" pitchFamily="34" charset="0"/>
              </a:rPr>
              <a:t>Succesful</a:t>
            </a:r>
            <a:r>
              <a:rPr lang="en-IN" b="0" i="0" u="none" strike="noStrike" dirty="0">
                <a:effectLst/>
                <a:latin typeface="Calibri Light" panose="020F0302020204030204" pitchFamily="34" charset="0"/>
              </a:rPr>
              <a:t> PCI approaches</a:t>
            </a:r>
            <a:endParaRPr lang="en-US" dirty="0"/>
          </a:p>
        </p:txBody>
      </p:sp>
      <p:sp>
        <p:nvSpPr>
          <p:cNvPr id="3" name="Content Placeholder 2">
            <a:extLst>
              <a:ext uri="{FF2B5EF4-FFF2-40B4-BE49-F238E27FC236}">
                <a16:creationId xmlns:a16="http://schemas.microsoft.com/office/drawing/2014/main" id="{9BB29AD8-A53C-2581-4F93-46A24ABF6309}"/>
              </a:ext>
            </a:extLst>
          </p:cNvPr>
          <p:cNvSpPr>
            <a:spLocks noGrp="1"/>
          </p:cNvSpPr>
          <p:nvPr>
            <p:ph idx="1"/>
          </p:nvPr>
        </p:nvSpPr>
        <p:spPr/>
        <p:txBody>
          <a:bodyPr>
            <a:normAutofit/>
          </a:bodyPr>
          <a:lstStyle/>
          <a:p>
            <a:pPr marL="114300" indent="0" fontAlgn="ctr">
              <a:buNone/>
            </a:pPr>
            <a:endParaRPr lang="en-IN" sz="2000" b="0" i="0" u="none" strike="noStrike" dirty="0">
              <a:solidFill>
                <a:schemeClr val="tx1">
                  <a:lumMod val="75000"/>
                  <a:lumOff val="25000"/>
                </a:schemeClr>
              </a:solidFill>
              <a:effectLst/>
            </a:endParaRPr>
          </a:p>
          <a:p>
            <a:pPr marL="114300" indent="0">
              <a:buNone/>
            </a:pPr>
            <a:r>
              <a:rPr lang="en-IN" sz="2000" b="0" i="0" u="none" strike="noStrike" dirty="0">
                <a:solidFill>
                  <a:schemeClr val="tx1">
                    <a:lumMod val="75000"/>
                    <a:lumOff val="25000"/>
                  </a:schemeClr>
                </a:solidFill>
                <a:effectLst/>
              </a:rPr>
              <a:t>•Avoid deep catheter engagement</a:t>
            </a:r>
          </a:p>
          <a:p>
            <a:pPr marL="114300" indent="0">
              <a:buNone/>
            </a:pPr>
            <a:r>
              <a:rPr lang="en-IN" sz="2000" b="0" i="0" u="none" strike="noStrike" dirty="0">
                <a:solidFill>
                  <a:schemeClr val="tx1">
                    <a:lumMod val="75000"/>
                    <a:lumOff val="25000"/>
                  </a:schemeClr>
                </a:solidFill>
                <a:effectLst/>
              </a:rPr>
              <a:t>•Gentle contrast injection</a:t>
            </a:r>
          </a:p>
          <a:p>
            <a:pPr marL="114300" indent="0">
              <a:buNone/>
            </a:pPr>
            <a:r>
              <a:rPr lang="en-IN" sz="2000" b="0" i="0" u="none" strike="noStrike" dirty="0">
                <a:solidFill>
                  <a:schemeClr val="tx1">
                    <a:lumMod val="75000"/>
                    <a:lumOff val="25000"/>
                  </a:schemeClr>
                </a:solidFill>
                <a:effectLst/>
              </a:rPr>
              <a:t>•Long DES that cover 5-10 mm on each edge of dissection</a:t>
            </a:r>
          </a:p>
          <a:p>
            <a:pPr marL="114300" indent="0">
              <a:buNone/>
            </a:pPr>
            <a:r>
              <a:rPr lang="en-IN" sz="2000" b="0" i="0" u="none" strike="noStrike" dirty="0">
                <a:solidFill>
                  <a:schemeClr val="tx1">
                    <a:lumMod val="75000"/>
                    <a:lumOff val="25000"/>
                  </a:schemeClr>
                </a:solidFill>
                <a:effectLst/>
              </a:rPr>
              <a:t>•Direct </a:t>
            </a:r>
            <a:r>
              <a:rPr lang="en-IN" sz="2000" b="0" i="0" u="none" strike="noStrike" dirty="0" err="1">
                <a:solidFill>
                  <a:schemeClr val="tx1">
                    <a:lumMod val="75000"/>
                    <a:lumOff val="25000"/>
                  </a:schemeClr>
                </a:solidFill>
                <a:effectLst/>
              </a:rPr>
              <a:t>stenting</a:t>
            </a:r>
            <a:endParaRPr lang="en-IN" sz="2000" b="0" i="0" u="none" strike="noStrike" dirty="0">
              <a:solidFill>
                <a:schemeClr val="tx1">
                  <a:lumMod val="75000"/>
                  <a:lumOff val="25000"/>
                </a:schemeClr>
              </a:solidFill>
              <a:effectLst/>
            </a:endParaRPr>
          </a:p>
          <a:p>
            <a:pPr marL="114300" indent="0">
              <a:buNone/>
            </a:pPr>
            <a:r>
              <a:rPr lang="en-IN" sz="2000" b="0" i="0" u="none" strike="noStrike" dirty="0">
                <a:solidFill>
                  <a:schemeClr val="tx1">
                    <a:lumMod val="75000"/>
                    <a:lumOff val="25000"/>
                  </a:schemeClr>
                </a:solidFill>
                <a:effectLst/>
              </a:rPr>
              <a:t>•POBA alone</a:t>
            </a:r>
          </a:p>
          <a:p>
            <a:pPr marL="114300" indent="0">
              <a:buNone/>
            </a:pPr>
            <a:r>
              <a:rPr lang="en-IN" sz="2000" b="0" i="0" u="none" strike="noStrike" dirty="0">
                <a:solidFill>
                  <a:schemeClr val="tx1">
                    <a:lumMod val="75000"/>
                    <a:lumOff val="25000"/>
                  </a:schemeClr>
                </a:solidFill>
                <a:effectLst/>
              </a:rPr>
              <a:t>•Seal only proximal edge with DES</a:t>
            </a:r>
          </a:p>
          <a:p>
            <a:pPr marL="114300" indent="0">
              <a:buNone/>
            </a:pPr>
            <a:r>
              <a:rPr lang="en-IN" sz="2000" b="0" i="0" u="none" strike="noStrike" dirty="0">
                <a:solidFill>
                  <a:schemeClr val="tx1">
                    <a:lumMod val="75000"/>
                    <a:lumOff val="25000"/>
                  </a:schemeClr>
                </a:solidFill>
                <a:effectLst/>
              </a:rPr>
              <a:t>Leave distal edge for spontaneous healing</a:t>
            </a:r>
          </a:p>
          <a:p>
            <a:pPr marL="114300" indent="0">
              <a:buNone/>
            </a:pPr>
            <a:r>
              <a:rPr lang="en-IN" sz="2000" b="0" i="0" u="none" strike="noStrike" dirty="0">
                <a:solidFill>
                  <a:schemeClr val="tx1">
                    <a:lumMod val="75000"/>
                    <a:lumOff val="25000"/>
                  </a:schemeClr>
                </a:solidFill>
                <a:effectLst/>
              </a:rPr>
              <a:t>•Use multiple stents to seal </a:t>
            </a:r>
            <a:r>
              <a:rPr lang="en-IN" sz="2000" b="0" i="0" u="none" strike="noStrike" dirty="0" err="1">
                <a:solidFill>
                  <a:schemeClr val="tx1">
                    <a:lumMod val="75000"/>
                    <a:lumOff val="25000"/>
                  </a:schemeClr>
                </a:solidFill>
                <a:effectLst/>
              </a:rPr>
              <a:t>prox</a:t>
            </a:r>
            <a:r>
              <a:rPr lang="en-IN" sz="2000" b="0" i="0" u="none" strike="noStrike" dirty="0">
                <a:solidFill>
                  <a:schemeClr val="tx1">
                    <a:lumMod val="75000"/>
                    <a:lumOff val="25000"/>
                  </a:schemeClr>
                </a:solidFill>
                <a:effectLst/>
              </a:rPr>
              <a:t> and distal edge first.</a:t>
            </a:r>
          </a:p>
          <a:p>
            <a:pPr marL="114300" indent="0">
              <a:buNone/>
            </a:pPr>
            <a:r>
              <a:rPr lang="en-IN" sz="2000" b="0" i="0" u="none" strike="noStrike" dirty="0">
                <a:solidFill>
                  <a:schemeClr val="tx1">
                    <a:lumMod val="75000"/>
                    <a:lumOff val="25000"/>
                  </a:schemeClr>
                </a:solidFill>
                <a:effectLst/>
              </a:rPr>
              <a:t>•Decompression of false lumen by cutting balloon</a:t>
            </a:r>
          </a:p>
          <a:p>
            <a:pPr marL="114300" indent="0">
              <a:buNone/>
            </a:pPr>
            <a:r>
              <a:rPr lang="en-IN" sz="2000" b="0" i="0" u="none" strike="noStrike" dirty="0">
                <a:solidFill>
                  <a:schemeClr val="tx1">
                    <a:lumMod val="75000"/>
                    <a:lumOff val="25000"/>
                  </a:schemeClr>
                </a:solidFill>
                <a:effectLst/>
              </a:rPr>
              <a:t>•</a:t>
            </a:r>
            <a:r>
              <a:rPr lang="en-IN" sz="2000" b="0" i="0" u="none" strike="noStrike" dirty="0" err="1">
                <a:solidFill>
                  <a:schemeClr val="tx1">
                    <a:lumMod val="75000"/>
                    <a:lumOff val="25000"/>
                  </a:schemeClr>
                </a:solidFill>
                <a:effectLst/>
              </a:rPr>
              <a:t>Bioresorbable</a:t>
            </a:r>
            <a:r>
              <a:rPr lang="en-IN" sz="2000" b="0" i="0" u="none" strike="noStrike" dirty="0">
                <a:solidFill>
                  <a:schemeClr val="tx1">
                    <a:lumMod val="75000"/>
                    <a:lumOff val="25000"/>
                  </a:schemeClr>
                </a:solidFill>
                <a:effectLst/>
              </a:rPr>
              <a:t> vascular scaffolds</a:t>
            </a:r>
          </a:p>
          <a:p>
            <a:pPr marL="114300" indent="0">
              <a:buNone/>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353586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r>
              <a:rPr lang="en-US" dirty="0" err="1"/>
              <a:t>Cabg</a:t>
            </a:r>
            <a:r>
              <a:rPr lang="en-US" dirty="0"/>
              <a:t> in SCAD</a:t>
            </a:r>
          </a:p>
        </p:txBody>
      </p:sp>
      <p:sp>
        <p:nvSpPr>
          <p:cNvPr id="3" name="Content Placeholder 2"/>
          <p:cNvSpPr>
            <a:spLocks noGrp="1"/>
          </p:cNvSpPr>
          <p:nvPr>
            <p:ph idx="1"/>
          </p:nvPr>
        </p:nvSpPr>
        <p:spPr>
          <a:xfrm>
            <a:off x="457200" y="1143000"/>
            <a:ext cx="8229600" cy="4983163"/>
          </a:xfrm>
        </p:spPr>
        <p:txBody>
          <a:bodyPr>
            <a:normAutofit/>
          </a:bodyPr>
          <a:lstStyle/>
          <a:p>
            <a:pPr>
              <a:lnSpc>
                <a:spcPct val="150000"/>
              </a:lnSpc>
              <a:buFont typeface="Wingdings" pitchFamily="2" charset="2"/>
              <a:buChar char="Ø"/>
            </a:pPr>
            <a:r>
              <a:rPr lang="en-US" sz="2000" dirty="0"/>
              <a:t>High-risk anatomical lesions (e.g., left main and multiple proximal dissections)</a:t>
            </a:r>
          </a:p>
          <a:p>
            <a:pPr>
              <a:lnSpc>
                <a:spcPct val="150000"/>
              </a:lnSpc>
              <a:buFont typeface="Wingdings" pitchFamily="2" charset="2"/>
              <a:buChar char="Ø"/>
            </a:pPr>
            <a:r>
              <a:rPr lang="en-US" sz="2000" dirty="0"/>
              <a:t>Attempts at PCI have failed</a:t>
            </a:r>
          </a:p>
          <a:p>
            <a:pPr>
              <a:lnSpc>
                <a:spcPct val="150000"/>
              </a:lnSpc>
              <a:buFont typeface="Wingdings" pitchFamily="2" charset="2"/>
              <a:buChar char="Ø"/>
            </a:pPr>
            <a:r>
              <a:rPr lang="en-US" sz="2000" dirty="0"/>
              <a:t>PCI is thought to be of prohibitive risk</a:t>
            </a:r>
          </a:p>
          <a:p>
            <a:pPr>
              <a:lnSpc>
                <a:spcPct val="150000"/>
              </a:lnSpc>
              <a:buFont typeface="Wingdings" pitchFamily="2" charset="2"/>
              <a:buChar char="Ø"/>
            </a:pPr>
            <a:r>
              <a:rPr lang="en-US" sz="2000" dirty="0"/>
              <a:t>Large areas of myocardium at risk </a:t>
            </a:r>
          </a:p>
          <a:p>
            <a:pPr>
              <a:lnSpc>
                <a:spcPct val="150000"/>
              </a:lnSpc>
              <a:buFont typeface="Wingdings" pitchFamily="2" charset="2"/>
              <a:buChar char="Ø"/>
            </a:pPr>
            <a:r>
              <a:rPr lang="en-US" sz="2000" dirty="0"/>
              <a:t>Medical therapy alone is not sufficient to treat ongoing ischemia</a:t>
            </a:r>
          </a:p>
        </p:txBody>
      </p:sp>
    </p:spTree>
    <p:extLst>
      <p:ext uri="{BB962C8B-B14F-4D97-AF65-F5344CB8AC3E}">
        <p14:creationId xmlns:p14="http://schemas.microsoft.com/office/powerpoint/2010/main" val="3050359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000" dirty="0"/>
              <a:t>Short-term success with CABG is high</a:t>
            </a:r>
          </a:p>
          <a:p>
            <a:pPr>
              <a:lnSpc>
                <a:spcPct val="150000"/>
              </a:lnSpc>
            </a:pPr>
            <a:r>
              <a:rPr lang="en-US" sz="2000" dirty="0"/>
              <a:t>Long-term patency of bypass grafts is poor </a:t>
            </a:r>
          </a:p>
          <a:p>
            <a:pPr>
              <a:lnSpc>
                <a:spcPct val="150000"/>
              </a:lnSpc>
            </a:pPr>
            <a:r>
              <a:rPr lang="en-US" sz="2000" dirty="0"/>
              <a:t>Recanalization of the native coronary arteries results in competitive flow and subsequent graft occlusion. </a:t>
            </a:r>
          </a:p>
          <a:p>
            <a:pPr>
              <a:lnSpc>
                <a:spcPct val="150000"/>
              </a:lnSpc>
            </a:pPr>
            <a:r>
              <a:rPr lang="en-US" sz="2000" dirty="0"/>
              <a:t>Experts recommend the use of vein grafts to </a:t>
            </a:r>
            <a:r>
              <a:rPr lang="en-US" sz="2000" dirty="0" err="1"/>
              <a:t>revascularize</a:t>
            </a:r>
            <a:r>
              <a:rPr lang="en-US" sz="2000" dirty="0"/>
              <a:t> SCAD in an effort to conserve potential arterial conduits for later use</a:t>
            </a:r>
          </a:p>
        </p:txBody>
      </p:sp>
    </p:spTree>
    <p:extLst>
      <p:ext uri="{BB962C8B-B14F-4D97-AF65-F5344CB8AC3E}">
        <p14:creationId xmlns:p14="http://schemas.microsoft.com/office/powerpoint/2010/main" val="305473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r>
              <a:rPr lang="en-US" dirty="0"/>
              <a:t>pathophysiology</a:t>
            </a:r>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Hypothesis - an intimal tear results in the creation and propagation of a false lumen within the medial layer</a:t>
            </a:r>
          </a:p>
          <a:p>
            <a:pPr>
              <a:lnSpc>
                <a:spcPct val="150000"/>
              </a:lnSpc>
            </a:pPr>
            <a:r>
              <a:rPr lang="en-US" sz="2000" dirty="0"/>
              <a:t>The presence of a coronary intramural hematoma without evidence of an intimal tear was detected almost 20 years ago with the use of IVUS</a:t>
            </a:r>
          </a:p>
        </p:txBody>
      </p:sp>
    </p:spTree>
    <p:extLst>
      <p:ext uri="{BB962C8B-B14F-4D97-AF65-F5344CB8AC3E}">
        <p14:creationId xmlns:p14="http://schemas.microsoft.com/office/powerpoint/2010/main" val="355389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353628"/>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000" dirty="0"/>
              <a:t>The incidence of </a:t>
            </a:r>
            <a:r>
              <a:rPr lang="en-US" sz="2000" dirty="0" err="1"/>
              <a:t>inhospital</a:t>
            </a:r>
            <a:r>
              <a:rPr lang="en-US" sz="2000" dirty="0"/>
              <a:t> recurrent myocardial infarction or unplanned revascularization is 5 to 10%, and among patients who have received medical treatment, the risk of </a:t>
            </a:r>
            <a:r>
              <a:rPr lang="en-US" sz="2000" dirty="0" err="1"/>
              <a:t>angiographically</a:t>
            </a:r>
            <a:r>
              <a:rPr lang="en-US" sz="2000" dirty="0"/>
              <a:t> confirmed dissection extension is as high as 17% over a period of 14 days</a:t>
            </a:r>
          </a:p>
          <a:p>
            <a:pPr>
              <a:lnSpc>
                <a:spcPct val="150000"/>
              </a:lnSpc>
            </a:pPr>
            <a:r>
              <a:rPr lang="en-US" sz="2000" dirty="0"/>
              <a:t>Coronary angiography should be considered for determination of the need for revascularization in patients with clinical deterioration.</a:t>
            </a:r>
          </a:p>
        </p:txBody>
      </p:sp>
    </p:spTree>
    <p:extLst>
      <p:ext uri="{BB962C8B-B14F-4D97-AF65-F5344CB8AC3E}">
        <p14:creationId xmlns:p14="http://schemas.microsoft.com/office/powerpoint/2010/main" val="4029520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429828"/>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a:lnSpc>
                <a:spcPct val="150000"/>
              </a:lnSpc>
            </a:pPr>
            <a:r>
              <a:rPr lang="en-US" sz="2000" dirty="0"/>
              <a:t>Among patients with acute myocardial infarction due to SCAD who are readmitted within 30 days after hospital discharge, 45% present with recurrent acute myocardial infarction, of whom half present within 2 days after discharge.</a:t>
            </a:r>
          </a:p>
          <a:p>
            <a:pPr>
              <a:lnSpc>
                <a:spcPct val="150000"/>
              </a:lnSpc>
            </a:pPr>
            <a:r>
              <a:rPr lang="en-US" sz="2000" dirty="0"/>
              <a:t>Revascularization may improve flow within the dissected vessel, it does not protect against the risk of dissection extension, and PCI may result in an increased incidence of hospital readmission at 30 days</a:t>
            </a:r>
          </a:p>
          <a:p>
            <a:pPr>
              <a:lnSpc>
                <a:spcPct val="150000"/>
              </a:lnSpc>
            </a:pPr>
            <a:r>
              <a:rPr lang="en-US" sz="2000" dirty="0"/>
              <a:t>For these reasons, </a:t>
            </a:r>
            <a:r>
              <a:rPr lang="en-US" sz="2000" b="1" dirty="0"/>
              <a:t>the current consensus is that hospitalization for 3 to 5 days in patients with an acute myocardial infarction due to SCAD is reasonable in order to observe for adverse ischemic events</a:t>
            </a:r>
          </a:p>
        </p:txBody>
      </p:sp>
    </p:spTree>
    <p:extLst>
      <p:ext uri="{BB962C8B-B14F-4D97-AF65-F5344CB8AC3E}">
        <p14:creationId xmlns:p14="http://schemas.microsoft.com/office/powerpoint/2010/main" val="3949281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r>
              <a:rPr lang="en-US" dirty="0"/>
              <a:t>Medical management</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086600" cy="553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055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429828"/>
          </a:xfrm>
        </p:spPr>
        <p:txBody>
          <a:bodyPr>
            <a:normAutofit fontScale="90000"/>
          </a:bodyPr>
          <a:lstStyle/>
          <a:p>
            <a:r>
              <a:rPr lang="en-US" dirty="0"/>
              <a:t>anticoagulation</a:t>
            </a:r>
          </a:p>
        </p:txBody>
      </p:sp>
      <p:sp>
        <p:nvSpPr>
          <p:cNvPr id="3" name="Content Placeholder 2"/>
          <p:cNvSpPr>
            <a:spLocks noGrp="1"/>
          </p:cNvSpPr>
          <p:nvPr>
            <p:ph idx="1"/>
          </p:nvPr>
        </p:nvSpPr>
        <p:spPr>
          <a:xfrm>
            <a:off x="457200" y="914400"/>
            <a:ext cx="8229600" cy="5211763"/>
          </a:xfrm>
        </p:spPr>
        <p:txBody>
          <a:bodyPr>
            <a:normAutofit/>
          </a:bodyPr>
          <a:lstStyle/>
          <a:p>
            <a:pPr>
              <a:lnSpc>
                <a:spcPct val="160000"/>
              </a:lnSpc>
            </a:pPr>
            <a:r>
              <a:rPr lang="en-US" sz="2000" dirty="0"/>
              <a:t>Anticoagulation and dual antiplatelet therapy are often initiated before SCAD is diagnosed. </a:t>
            </a:r>
          </a:p>
          <a:p>
            <a:pPr>
              <a:lnSpc>
                <a:spcPct val="160000"/>
              </a:lnSpc>
            </a:pPr>
            <a:r>
              <a:rPr lang="en-US" sz="2000" dirty="0"/>
              <a:t>The treatment of any existing luminal thrombosis is balanced against the hypothetical risk of dissection extension due to worsening of intramural bleeding.</a:t>
            </a:r>
          </a:p>
          <a:p>
            <a:pPr>
              <a:lnSpc>
                <a:spcPct val="160000"/>
              </a:lnSpc>
            </a:pPr>
            <a:r>
              <a:rPr lang="en-US" sz="2000" b="1" i="1" dirty="0"/>
              <a:t>In the absence of clear alternative indications anticoagulation should be discontinued after SCAD has been confirmed on angiography</a:t>
            </a:r>
          </a:p>
          <a:p>
            <a:pPr>
              <a:lnSpc>
                <a:spcPct val="160000"/>
              </a:lnSpc>
            </a:pPr>
            <a:r>
              <a:rPr lang="en-US" sz="2000" dirty="0"/>
              <a:t>The use of thrombolysis for the management of acute SCAD is not recommended</a:t>
            </a:r>
          </a:p>
        </p:txBody>
      </p:sp>
    </p:spTree>
    <p:extLst>
      <p:ext uri="{BB962C8B-B14F-4D97-AF65-F5344CB8AC3E}">
        <p14:creationId xmlns:p14="http://schemas.microsoft.com/office/powerpoint/2010/main" val="4081238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r>
              <a:rPr lang="en-US" dirty="0"/>
              <a:t>Antiplatelet therapy</a:t>
            </a: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a:lnSpc>
                <a:spcPct val="150000"/>
              </a:lnSpc>
            </a:pPr>
            <a:r>
              <a:rPr lang="en-US" sz="2000" dirty="0"/>
              <a:t>Approximately 90% of patients who have received a diagnosis of SCAD are discharged with at least one antiplatelet agent</a:t>
            </a:r>
          </a:p>
          <a:p>
            <a:pPr>
              <a:lnSpc>
                <a:spcPct val="150000"/>
              </a:lnSpc>
            </a:pPr>
            <a:r>
              <a:rPr lang="en-US" sz="2000" dirty="0"/>
              <a:t>The expert consensus is that </a:t>
            </a:r>
            <a:r>
              <a:rPr lang="en-US" sz="2000" b="1" dirty="0"/>
              <a:t>dual antiplatelet therapy </a:t>
            </a:r>
            <a:r>
              <a:rPr lang="en-US" sz="2000" dirty="0"/>
              <a:t>may be considered during the acute phase of SCAD and </a:t>
            </a:r>
            <a:r>
              <a:rPr lang="en-US" sz="2000" b="1" dirty="0"/>
              <a:t>for up to 1 year</a:t>
            </a:r>
            <a:r>
              <a:rPr lang="en-US" sz="2000" dirty="0"/>
              <a:t> for patients who receive medical treatment</a:t>
            </a:r>
          </a:p>
          <a:p>
            <a:pPr>
              <a:lnSpc>
                <a:spcPct val="150000"/>
              </a:lnSpc>
            </a:pPr>
            <a:r>
              <a:rPr lang="en-US" sz="2000" dirty="0"/>
              <a:t>The duration of antiplatelet therapy should be determined for each patient. </a:t>
            </a:r>
          </a:p>
          <a:p>
            <a:pPr>
              <a:lnSpc>
                <a:spcPct val="150000"/>
              </a:lnSpc>
            </a:pPr>
            <a:r>
              <a:rPr lang="en-US" sz="2000" dirty="0"/>
              <a:t>For instance, aspirin may be considered in patients with FMD to prevent thrombotic and thromboembolic complications, whereas a shorter duration of therapy may be warranted in premenopausal women with excess bleeding from menorrhagia who do not have other indications for antiplatelet therapy</a:t>
            </a:r>
          </a:p>
        </p:txBody>
      </p:sp>
    </p:spTree>
    <p:extLst>
      <p:ext uri="{BB962C8B-B14F-4D97-AF65-F5344CB8AC3E}">
        <p14:creationId xmlns:p14="http://schemas.microsoft.com/office/powerpoint/2010/main" val="1331907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r>
              <a:rPr lang="en-US" dirty="0"/>
              <a:t>Beta-blockers, ARBS and ACEI</a:t>
            </a:r>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Major societal guidelines for the use of beta-blockers, ARBs, and ACEI in the treatment of acute myocardial infarction and heart failure should be followed for the use of these agents in patients with SCAD</a:t>
            </a:r>
          </a:p>
          <a:p>
            <a:pPr>
              <a:lnSpc>
                <a:spcPct val="150000"/>
              </a:lnSpc>
            </a:pPr>
            <a:r>
              <a:rPr lang="en-US" sz="2000" b="1" dirty="0"/>
              <a:t>Beta-blockers </a:t>
            </a:r>
            <a:r>
              <a:rPr lang="en-US" sz="2000" dirty="0"/>
              <a:t>may have an additional benefit of </a:t>
            </a:r>
            <a:r>
              <a:rPr lang="en-US" sz="2000" b="1" dirty="0"/>
              <a:t>preventing the recurrence of SCAD</a:t>
            </a:r>
          </a:p>
          <a:p>
            <a:pPr>
              <a:lnSpc>
                <a:spcPct val="150000"/>
              </a:lnSpc>
            </a:pPr>
            <a:r>
              <a:rPr lang="en-US" sz="2000" dirty="0"/>
              <a:t>In a single-center observational study involving 327 patients, the use of beta-blockers was associated with a 64% decrease in the incidence of recurrent SCAD over a median of 3.1 years.</a:t>
            </a:r>
          </a:p>
        </p:txBody>
      </p:sp>
    </p:spTree>
    <p:extLst>
      <p:ext uri="{BB962C8B-B14F-4D97-AF65-F5344CB8AC3E}">
        <p14:creationId xmlns:p14="http://schemas.microsoft.com/office/powerpoint/2010/main" val="2592645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r>
              <a:rPr lang="en-US" dirty="0"/>
              <a:t>statins</a:t>
            </a:r>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000" dirty="0"/>
              <a:t>SCAD is not mediated by atherosclerotic plaque rupture</a:t>
            </a:r>
          </a:p>
          <a:p>
            <a:pPr>
              <a:lnSpc>
                <a:spcPct val="150000"/>
              </a:lnSpc>
            </a:pPr>
            <a:r>
              <a:rPr lang="en-US" sz="2000" dirty="0"/>
              <a:t>Data are lacking to support the routine use of statins after myocardial infarction due to SCAD</a:t>
            </a:r>
          </a:p>
        </p:txBody>
      </p:sp>
    </p:spTree>
    <p:extLst>
      <p:ext uri="{BB962C8B-B14F-4D97-AF65-F5344CB8AC3E}">
        <p14:creationId xmlns:p14="http://schemas.microsoft.com/office/powerpoint/2010/main" val="66921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r>
              <a:rPr lang="en-US" dirty="0" err="1"/>
              <a:t>Antianginal</a:t>
            </a:r>
            <a:r>
              <a:rPr lang="en-US" dirty="0"/>
              <a:t> therapy</a:t>
            </a:r>
          </a:p>
        </p:txBody>
      </p:sp>
      <p:sp>
        <p:nvSpPr>
          <p:cNvPr id="3" name="Content Placeholder 2"/>
          <p:cNvSpPr>
            <a:spLocks noGrp="1"/>
          </p:cNvSpPr>
          <p:nvPr>
            <p:ph idx="1"/>
          </p:nvPr>
        </p:nvSpPr>
        <p:spPr>
          <a:xfrm>
            <a:off x="457200" y="990600"/>
            <a:ext cx="8229600" cy="5135563"/>
          </a:xfrm>
        </p:spPr>
        <p:txBody>
          <a:bodyPr>
            <a:normAutofit fontScale="92500"/>
          </a:bodyPr>
          <a:lstStyle/>
          <a:p>
            <a:pPr>
              <a:lnSpc>
                <a:spcPct val="150000"/>
              </a:lnSpc>
            </a:pPr>
            <a:r>
              <a:rPr lang="en-US" sz="2000" dirty="0"/>
              <a:t>Accounts for 20% of readmissions within 30 days after acute myocardial infarction due to SCAD</a:t>
            </a:r>
          </a:p>
          <a:p>
            <a:pPr>
              <a:lnSpc>
                <a:spcPct val="150000"/>
              </a:lnSpc>
            </a:pPr>
            <a:r>
              <a:rPr lang="en-US" sz="2000" dirty="0"/>
              <a:t>Chest pain in patients with abnormal ischemia testing should be treated with medical therapy and investigated with further cardiac testing</a:t>
            </a:r>
          </a:p>
          <a:p>
            <a:pPr>
              <a:lnSpc>
                <a:spcPct val="150000"/>
              </a:lnSpc>
            </a:pPr>
            <a:r>
              <a:rPr lang="en-US" sz="2000" dirty="0"/>
              <a:t>Coronary vasospasm, endothelial dysfunction, </a:t>
            </a:r>
            <a:r>
              <a:rPr lang="en-US" sz="2000" dirty="0" err="1"/>
              <a:t>microvascular</a:t>
            </a:r>
            <a:r>
              <a:rPr lang="en-US" sz="2000" dirty="0"/>
              <a:t> disease, </a:t>
            </a:r>
            <a:r>
              <a:rPr lang="en-US" sz="2000" dirty="0" err="1"/>
              <a:t>catamenial</a:t>
            </a:r>
            <a:r>
              <a:rPr lang="en-US" sz="2000" dirty="0"/>
              <a:t> chest pain, and </a:t>
            </a:r>
            <a:r>
              <a:rPr lang="en-US" sz="2000" dirty="0" err="1"/>
              <a:t>noncardiac</a:t>
            </a:r>
            <a:r>
              <a:rPr lang="en-US" sz="2000" dirty="0"/>
              <a:t> chest pain should be considered in patients who continue to have atypical chest pain that is not associated with abnormal ischemia testing</a:t>
            </a:r>
          </a:p>
          <a:p>
            <a:pPr>
              <a:lnSpc>
                <a:spcPct val="150000"/>
              </a:lnSpc>
            </a:pPr>
            <a:r>
              <a:rPr lang="en-US" sz="2000" dirty="0"/>
              <a:t>Nitrates, calcium-channel blockers, and </a:t>
            </a:r>
            <a:r>
              <a:rPr lang="en-US" sz="2000" dirty="0" err="1"/>
              <a:t>ranolazine</a:t>
            </a:r>
            <a:r>
              <a:rPr lang="en-US" sz="2000" dirty="0"/>
              <a:t> are potential therapies to consider</a:t>
            </a:r>
          </a:p>
        </p:txBody>
      </p:sp>
    </p:spTree>
    <p:extLst>
      <p:ext uri="{BB962C8B-B14F-4D97-AF65-F5344CB8AC3E}">
        <p14:creationId xmlns:p14="http://schemas.microsoft.com/office/powerpoint/2010/main" val="3103544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r>
              <a:rPr lang="en-US" dirty="0"/>
              <a:t>Prevention of </a:t>
            </a:r>
            <a:r>
              <a:rPr lang="en-US" dirty="0" err="1"/>
              <a:t>scad</a:t>
            </a:r>
            <a:r>
              <a:rPr lang="en-US" dirty="0"/>
              <a:t> recurrence</a:t>
            </a:r>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pPr>
            <a:r>
              <a:rPr lang="en-US" sz="2000" dirty="0"/>
              <a:t>Mortality after SCAD is low — 1% over a period of 3 years </a:t>
            </a:r>
          </a:p>
          <a:p>
            <a:pPr>
              <a:lnSpc>
                <a:spcPct val="150000"/>
              </a:lnSpc>
            </a:pPr>
            <a:r>
              <a:rPr lang="en-US" sz="2000" dirty="0"/>
              <a:t>The incidence of recurrent myocardial infarction is substantial, with 17 to 18% of patients having recurrent myocardial infarction over a span of 3 to 4 years</a:t>
            </a:r>
          </a:p>
          <a:p>
            <a:pPr>
              <a:lnSpc>
                <a:spcPct val="150000"/>
              </a:lnSpc>
            </a:pPr>
            <a:r>
              <a:rPr lang="en-US" sz="2000" dirty="0"/>
              <a:t>The majority of these recurrent myocardial infarctions are due to recurrent SCAD</a:t>
            </a:r>
          </a:p>
        </p:txBody>
      </p:sp>
    </p:spTree>
    <p:extLst>
      <p:ext uri="{BB962C8B-B14F-4D97-AF65-F5344CB8AC3E}">
        <p14:creationId xmlns:p14="http://schemas.microsoft.com/office/powerpoint/2010/main" val="252140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353628"/>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lnSpc>
                <a:spcPct val="150000"/>
              </a:lnSpc>
            </a:pPr>
            <a:r>
              <a:rPr lang="en-US" sz="2000" dirty="0"/>
              <a:t>Recurrent SCAD is defined as a new dissection event that is temporally separated from the index SCAD event, usually in a different coronary artery </a:t>
            </a:r>
          </a:p>
          <a:p>
            <a:pPr>
              <a:lnSpc>
                <a:spcPct val="150000"/>
              </a:lnSpc>
            </a:pPr>
            <a:r>
              <a:rPr lang="en-US" sz="2000" dirty="0" err="1"/>
              <a:t>Pathophysiologically</a:t>
            </a:r>
            <a:r>
              <a:rPr lang="en-US" sz="2000" dirty="0"/>
              <a:t> distinct from SCAD extension, the expansion of a known area of intramural hematoma causing clinical worsening or repeated elevation in cardiac enzyme levels during the acute phase of SCAD</a:t>
            </a:r>
          </a:p>
          <a:p>
            <a:pPr>
              <a:lnSpc>
                <a:spcPct val="150000"/>
              </a:lnSpc>
            </a:pPr>
            <a:r>
              <a:rPr lang="en-US" sz="2000" dirty="0"/>
              <a:t>Rates of recurrence have ranged from 5% over a median of 22 months to 15% over a median of 27 months</a:t>
            </a:r>
          </a:p>
        </p:txBody>
      </p:sp>
    </p:spTree>
    <p:extLst>
      <p:ext uri="{BB962C8B-B14F-4D97-AF65-F5344CB8AC3E}">
        <p14:creationId xmlns:p14="http://schemas.microsoft.com/office/powerpoint/2010/main" val="407126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429828"/>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pPr>
            <a:r>
              <a:rPr lang="en-US" sz="2000" dirty="0"/>
              <a:t>Accepted hypothesis - primary event may be medial dissection or rupture of the vasa </a:t>
            </a:r>
            <a:r>
              <a:rPr lang="en-US" sz="2000" dirty="0" err="1"/>
              <a:t>vasorum</a:t>
            </a:r>
            <a:r>
              <a:rPr lang="en-US" sz="2000" dirty="0"/>
              <a:t> resulting in a secondary intramural hemorrhage and formation of an intramural hematoma</a:t>
            </a:r>
          </a:p>
          <a:p>
            <a:pPr>
              <a:lnSpc>
                <a:spcPct val="150000"/>
              </a:lnSpc>
            </a:pPr>
            <a:r>
              <a:rPr lang="en-US" sz="2000" dirty="0"/>
              <a:t>The final common pathway for the development of acute MI is coronary obstruction due to luminal compression, either by a dissection flap or by propagation of an intramural hematoma</a:t>
            </a:r>
          </a:p>
          <a:p>
            <a:endParaRPr lang="en-US" sz="2000" dirty="0"/>
          </a:p>
        </p:txBody>
      </p:sp>
    </p:spTree>
    <p:extLst>
      <p:ext uri="{BB962C8B-B14F-4D97-AF65-F5344CB8AC3E}">
        <p14:creationId xmlns:p14="http://schemas.microsoft.com/office/powerpoint/2010/main" val="2502972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pPr>
            <a:r>
              <a:rPr lang="en-US" sz="2000" b="1" dirty="0"/>
              <a:t>Factors associated with SCAD recurrence </a:t>
            </a:r>
            <a:r>
              <a:rPr lang="en-US" sz="2000" dirty="0"/>
              <a:t>are a history of hypertension, </a:t>
            </a:r>
            <a:r>
              <a:rPr lang="en-US" sz="2000" dirty="0" err="1"/>
              <a:t>fibromuscular</a:t>
            </a:r>
            <a:r>
              <a:rPr lang="en-US" sz="2000" dirty="0"/>
              <a:t> dysplasia, migraine headaches, and coronary-artery tortuosity</a:t>
            </a:r>
          </a:p>
          <a:p>
            <a:pPr>
              <a:lnSpc>
                <a:spcPct val="150000"/>
              </a:lnSpc>
            </a:pPr>
            <a:r>
              <a:rPr lang="en-US" sz="2000" dirty="0"/>
              <a:t>Given the potential benefit of beta-blockers in preventing recurrence, preferential prescription of beta-blockers could be considered for the treatment of hypertension </a:t>
            </a:r>
          </a:p>
          <a:p>
            <a:pPr>
              <a:lnSpc>
                <a:spcPct val="150000"/>
              </a:lnSpc>
            </a:pPr>
            <a:r>
              <a:rPr lang="en-US" sz="2000" dirty="0"/>
              <a:t>Patients are advised to </a:t>
            </a:r>
            <a:r>
              <a:rPr lang="en-US" sz="2000" b="1" dirty="0"/>
              <a:t>avoid</a:t>
            </a:r>
            <a:r>
              <a:rPr lang="en-US" sz="2000" dirty="0"/>
              <a:t> isometric exercise, high-intensity endurance training, exercising to the point of exhaustion, and activities that involve a prolonged </a:t>
            </a:r>
            <a:r>
              <a:rPr lang="en-US" sz="2000" dirty="0" err="1"/>
              <a:t>Valsalva</a:t>
            </a:r>
            <a:r>
              <a:rPr lang="en-US" sz="2000" dirty="0"/>
              <a:t> maneuver</a:t>
            </a:r>
          </a:p>
        </p:txBody>
      </p:sp>
    </p:spTree>
    <p:extLst>
      <p:ext uri="{BB962C8B-B14F-4D97-AF65-F5344CB8AC3E}">
        <p14:creationId xmlns:p14="http://schemas.microsoft.com/office/powerpoint/2010/main" val="229910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C106-45AB-0FE1-1EFE-9223BA085194}"/>
              </a:ext>
            </a:extLst>
          </p:cNvPr>
          <p:cNvSpPr>
            <a:spLocks noGrp="1"/>
          </p:cNvSpPr>
          <p:nvPr>
            <p:ph type="title"/>
          </p:nvPr>
        </p:nvSpPr>
        <p:spPr/>
        <p:txBody>
          <a:bodyPr/>
          <a:lstStyle/>
          <a:p>
            <a:r>
              <a:rPr lang="en-IN" b="0" i="0" u="none" strike="noStrike" dirty="0">
                <a:solidFill>
                  <a:schemeClr val="tx1">
                    <a:lumMod val="75000"/>
                    <a:lumOff val="25000"/>
                  </a:schemeClr>
                </a:solidFill>
                <a:effectLst/>
                <a:latin typeface="Calibri Light" panose="020F0302020204030204" pitchFamily="34" charset="0"/>
              </a:rPr>
              <a:t>Pregnancy after SCAD</a:t>
            </a: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2ACBA158-4036-EC27-3218-C702773985DD}"/>
              </a:ext>
            </a:extLst>
          </p:cNvPr>
          <p:cNvSpPr>
            <a:spLocks noGrp="1"/>
          </p:cNvSpPr>
          <p:nvPr>
            <p:ph idx="1"/>
          </p:nvPr>
        </p:nvSpPr>
        <p:spPr/>
        <p:txBody>
          <a:bodyPr/>
          <a:lstStyle/>
          <a:p>
            <a:pPr marL="114300" indent="0" fontAlgn="ctr">
              <a:buNone/>
            </a:pPr>
            <a:endParaRPr lang="en-IN" b="0" i="0" u="none" strike="noStrike" dirty="0">
              <a:solidFill>
                <a:srgbClr val="000000"/>
              </a:solidFill>
              <a:effectLst/>
              <a:latin typeface="Calibri Light" panose="020F0302020204030204" pitchFamily="34" charset="0"/>
            </a:endParaRPr>
          </a:p>
          <a:p>
            <a:pPr marL="114300" indent="0">
              <a:buNone/>
            </a:pPr>
            <a:r>
              <a:rPr lang="en-IN" b="0" i="0" u="none" strike="noStrike" dirty="0">
                <a:solidFill>
                  <a:srgbClr val="000000"/>
                </a:solidFill>
                <a:effectLst/>
                <a:latin typeface="Calibri" panose="020F0502020204030204" pitchFamily="34" charset="0"/>
              </a:rPr>
              <a:t>•</a:t>
            </a:r>
            <a:r>
              <a:rPr lang="en-IN" b="0" i="0" u="none" strike="noStrike" dirty="0">
                <a:solidFill>
                  <a:schemeClr val="tx1">
                    <a:lumMod val="75000"/>
                    <a:lumOff val="25000"/>
                  </a:schemeClr>
                </a:solidFill>
                <a:effectLst/>
                <a:latin typeface="Calibri" panose="020F0502020204030204" pitchFamily="34" charset="0"/>
              </a:rPr>
              <a:t>Many clinicians recommend avoiding pregnancy-limited data supporting it.</a:t>
            </a:r>
          </a:p>
          <a:p>
            <a:pPr marL="114300" indent="0">
              <a:buNone/>
            </a:pPr>
            <a:r>
              <a:rPr lang="en-IN" b="0" i="0" u="none" strike="noStrike" dirty="0">
                <a:solidFill>
                  <a:schemeClr val="tx1">
                    <a:lumMod val="75000"/>
                    <a:lumOff val="25000"/>
                  </a:schemeClr>
                </a:solidFill>
                <a:effectLst/>
                <a:latin typeface="Calibri" panose="020F0502020204030204" pitchFamily="34" charset="0"/>
              </a:rPr>
              <a:t>•Patient planning subsequent pregnancy should be managed in tertiary care centre</a:t>
            </a:r>
          </a:p>
          <a:p>
            <a:pPr marL="114300" indent="0">
              <a:buNone/>
            </a:pPr>
            <a:endParaRPr lang="en-US" dirty="0"/>
          </a:p>
        </p:txBody>
      </p:sp>
    </p:spTree>
    <p:extLst>
      <p:ext uri="{BB962C8B-B14F-4D97-AF65-F5344CB8AC3E}">
        <p14:creationId xmlns:p14="http://schemas.microsoft.com/office/powerpoint/2010/main" val="3095080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734628"/>
          </a:xfrm>
        </p:spPr>
        <p:txBody>
          <a:bodyPr>
            <a:normAutofit fontScale="90000"/>
          </a:bodyPr>
          <a:lstStyle/>
          <a:p>
            <a:r>
              <a:rPr lang="en-US" sz="2200" b="1" dirty="0"/>
              <a:t>Assessment and Management of</a:t>
            </a:r>
            <a:br>
              <a:rPr lang="en-US" sz="2200" b="1" dirty="0"/>
            </a:br>
            <a:r>
              <a:rPr lang="en-US" sz="2200" b="1" dirty="0" err="1"/>
              <a:t>Extracoronary</a:t>
            </a:r>
            <a:r>
              <a:rPr lang="en-US" sz="2200" b="1" dirty="0"/>
              <a:t> Vascular Abnormalities</a:t>
            </a:r>
            <a:endParaRPr lang="en-US" sz="2200" dirty="0"/>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000" dirty="0"/>
              <a:t>The prevalence of coexisting arterial abnormalities outside the heart among patients with SCAD is high, axial imaging from the head to pelvis with dedicated computed tomographic angiography or magnetic resonance angiography is recommended</a:t>
            </a:r>
          </a:p>
          <a:p>
            <a:pPr>
              <a:lnSpc>
                <a:spcPct val="150000"/>
              </a:lnSpc>
            </a:pPr>
            <a:r>
              <a:rPr lang="en-US" sz="2000" dirty="0"/>
              <a:t>The yield and benefit of periodically repeating vascular imaging with axial imaging are unknown</a:t>
            </a:r>
          </a:p>
        </p:txBody>
      </p:sp>
    </p:spTree>
    <p:extLst>
      <p:ext uri="{BB962C8B-B14F-4D97-AF65-F5344CB8AC3E}">
        <p14:creationId xmlns:p14="http://schemas.microsoft.com/office/powerpoint/2010/main" val="1748775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r>
              <a:rPr lang="en-US" b="1" dirty="0"/>
              <a:t>Improvement in Quality of Life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Appropriate screening, treatment of migraine headaches, anxiety, depression, and post-traumatic stress disorder that commonly occur in patients after SCAD have a considerable effect on patients’ quality of life</a:t>
            </a:r>
          </a:p>
        </p:txBody>
      </p:sp>
    </p:spTree>
    <p:extLst>
      <p:ext uri="{BB962C8B-B14F-4D97-AF65-F5344CB8AC3E}">
        <p14:creationId xmlns:p14="http://schemas.microsoft.com/office/powerpoint/2010/main" val="2897818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06028"/>
          </a:xfrm>
        </p:spPr>
        <p:txBody>
          <a:bodyPr>
            <a:normAutofit fontScale="90000"/>
          </a:bodyPr>
          <a:lstStyle/>
          <a:p>
            <a:r>
              <a:rPr lang="en-US" dirty="0"/>
              <a:t>conclusion</a:t>
            </a:r>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pPr>
            <a:r>
              <a:rPr lang="en-US" sz="2000" dirty="0"/>
              <a:t>Disproportionately affects women</a:t>
            </a:r>
          </a:p>
          <a:p>
            <a:pPr>
              <a:lnSpc>
                <a:spcPct val="150000"/>
              </a:lnSpc>
            </a:pPr>
            <a:r>
              <a:rPr lang="en-US" sz="2000" dirty="0"/>
              <a:t>Entity that is </a:t>
            </a:r>
            <a:r>
              <a:rPr lang="en-US" sz="2000" dirty="0" err="1"/>
              <a:t>pathophysiologically</a:t>
            </a:r>
            <a:r>
              <a:rPr lang="en-US" sz="2000" dirty="0"/>
              <a:t> distinct from atherosclerotic myocardial infarction</a:t>
            </a:r>
          </a:p>
          <a:p>
            <a:pPr>
              <a:lnSpc>
                <a:spcPct val="150000"/>
              </a:lnSpc>
            </a:pPr>
            <a:r>
              <a:rPr lang="en-US" sz="2000" dirty="0"/>
              <a:t>Medical management is preferred over attempts at revascularization</a:t>
            </a:r>
          </a:p>
          <a:p>
            <a:pPr>
              <a:lnSpc>
                <a:spcPct val="150000"/>
              </a:lnSpc>
            </a:pPr>
            <a:r>
              <a:rPr lang="en-US" sz="2000" dirty="0"/>
              <a:t>May be a first manifestation of an underlying systemic </a:t>
            </a:r>
            <a:r>
              <a:rPr lang="en-US" sz="2000" dirty="0" err="1"/>
              <a:t>arteriopathy</a:t>
            </a:r>
            <a:r>
              <a:rPr lang="en-US" sz="2000" dirty="0"/>
              <a:t>, and the diagnosis and treatment of </a:t>
            </a:r>
            <a:r>
              <a:rPr lang="en-US" sz="2000" dirty="0" err="1"/>
              <a:t>extracoronary</a:t>
            </a:r>
            <a:r>
              <a:rPr lang="en-US" sz="2000" dirty="0"/>
              <a:t> vascular abnormalities are important components in the comprehensive care of patients with SCAD</a:t>
            </a:r>
          </a:p>
        </p:txBody>
      </p:sp>
    </p:spTree>
    <p:extLst>
      <p:ext uri="{BB962C8B-B14F-4D97-AF65-F5344CB8AC3E}">
        <p14:creationId xmlns:p14="http://schemas.microsoft.com/office/powerpoint/2010/main" val="695275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Thank you!</a:t>
            </a:r>
          </a:p>
        </p:txBody>
      </p:sp>
    </p:spTree>
    <p:extLst>
      <p:ext uri="{BB962C8B-B14F-4D97-AF65-F5344CB8AC3E}">
        <p14:creationId xmlns:p14="http://schemas.microsoft.com/office/powerpoint/2010/main" val="225350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1A8E-1237-34AF-8A6C-BA0235518720}"/>
              </a:ext>
            </a:extLst>
          </p:cNvPr>
          <p:cNvSpPr>
            <a:spLocks noGrp="1"/>
          </p:cNvSpPr>
          <p:nvPr>
            <p:ph type="title"/>
          </p:nvPr>
        </p:nvSpPr>
        <p:spPr/>
        <p:txBody>
          <a:bodyPr/>
          <a:lstStyle/>
          <a:p>
            <a:r>
              <a:rPr lang="en-IN" dirty="0"/>
              <a:t>Identify the type</a:t>
            </a:r>
            <a:endParaRPr lang="en-US" dirty="0"/>
          </a:p>
        </p:txBody>
      </p:sp>
      <p:pic>
        <p:nvPicPr>
          <p:cNvPr id="4" name="Picture 4">
            <a:extLst>
              <a:ext uri="{FF2B5EF4-FFF2-40B4-BE49-F238E27FC236}">
                <a16:creationId xmlns:a16="http://schemas.microsoft.com/office/drawing/2014/main" id="{002AE5E8-17A3-AADF-B6F2-04682277A8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656" y="1752600"/>
            <a:ext cx="5406688" cy="4373563"/>
          </a:xfrm>
        </p:spPr>
      </p:pic>
    </p:spTree>
    <p:extLst>
      <p:ext uri="{BB962C8B-B14F-4D97-AF65-F5344CB8AC3E}">
        <p14:creationId xmlns:p14="http://schemas.microsoft.com/office/powerpoint/2010/main" val="3345206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E373-5A0C-2875-75DD-ECFF796F90F8}"/>
              </a:ext>
            </a:extLst>
          </p:cNvPr>
          <p:cNvSpPr>
            <a:spLocks noGrp="1"/>
          </p:cNvSpPr>
          <p:nvPr>
            <p:ph type="title"/>
          </p:nvPr>
        </p:nvSpPr>
        <p:spPr/>
        <p:txBody>
          <a:bodyPr/>
          <a:lstStyle/>
          <a:p>
            <a:r>
              <a:rPr lang="en-IN" dirty="0"/>
              <a:t>Identify </a:t>
            </a:r>
            <a:endParaRPr lang="en-US" dirty="0"/>
          </a:p>
        </p:txBody>
      </p:sp>
      <p:pic>
        <p:nvPicPr>
          <p:cNvPr id="4" name="Picture 4">
            <a:extLst>
              <a:ext uri="{FF2B5EF4-FFF2-40B4-BE49-F238E27FC236}">
                <a16:creationId xmlns:a16="http://schemas.microsoft.com/office/drawing/2014/main" id="{EE3294B4-A45A-881B-6C88-692E2F0397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479" y="1658348"/>
            <a:ext cx="5304612" cy="5090495"/>
          </a:xfrm>
        </p:spPr>
      </p:pic>
    </p:spTree>
    <p:extLst>
      <p:ext uri="{BB962C8B-B14F-4D97-AF65-F5344CB8AC3E}">
        <p14:creationId xmlns:p14="http://schemas.microsoft.com/office/powerpoint/2010/main" val="140986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18E9-AE72-1E15-D9F7-FABF4C320301}"/>
              </a:ext>
            </a:extLst>
          </p:cNvPr>
          <p:cNvSpPr>
            <a:spLocks noGrp="1"/>
          </p:cNvSpPr>
          <p:nvPr>
            <p:ph type="title"/>
          </p:nvPr>
        </p:nvSpPr>
        <p:spPr/>
        <p:txBody>
          <a:bodyPr/>
          <a:lstStyle/>
          <a:p>
            <a:r>
              <a:rPr lang="en-IN" dirty="0"/>
              <a:t>Atherosclerosis mimicker </a:t>
            </a:r>
            <a:endParaRPr lang="en-US" dirty="0"/>
          </a:p>
        </p:txBody>
      </p:sp>
      <p:sp>
        <p:nvSpPr>
          <p:cNvPr id="3" name="Content Placeholder 2">
            <a:extLst>
              <a:ext uri="{FF2B5EF4-FFF2-40B4-BE49-F238E27FC236}">
                <a16:creationId xmlns:a16="http://schemas.microsoft.com/office/drawing/2014/main" id="{F5CBBCD6-A06E-16B6-D239-BCF55290BAB5}"/>
              </a:ext>
            </a:extLst>
          </p:cNvPr>
          <p:cNvSpPr>
            <a:spLocks noGrp="1"/>
          </p:cNvSpPr>
          <p:nvPr>
            <p:ph idx="1"/>
          </p:nvPr>
        </p:nvSpPr>
        <p:spPr/>
        <p:txBody>
          <a:bodyPr/>
          <a:lstStyle/>
          <a:p>
            <a:r>
              <a:rPr lang="en-IN" dirty="0"/>
              <a:t>Type1</a:t>
            </a:r>
          </a:p>
          <a:p>
            <a:r>
              <a:rPr lang="en-IN" dirty="0"/>
              <a:t>Type 2</a:t>
            </a:r>
          </a:p>
          <a:p>
            <a:r>
              <a:rPr lang="en-IN" dirty="0"/>
              <a:t>Type 3</a:t>
            </a:r>
          </a:p>
          <a:p>
            <a:r>
              <a:rPr lang="en-IN" dirty="0"/>
              <a:t>Type 4</a:t>
            </a:r>
            <a:endParaRPr lang="en-US" dirty="0"/>
          </a:p>
        </p:txBody>
      </p:sp>
    </p:spTree>
    <p:extLst>
      <p:ext uri="{BB962C8B-B14F-4D97-AF65-F5344CB8AC3E}">
        <p14:creationId xmlns:p14="http://schemas.microsoft.com/office/powerpoint/2010/main" val="294315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E253E-A93B-9F72-E619-673D6D0D0BF9}"/>
              </a:ext>
            </a:extLst>
          </p:cNvPr>
          <p:cNvSpPr>
            <a:spLocks noGrp="1"/>
          </p:cNvSpPr>
          <p:nvPr>
            <p:ph type="title"/>
          </p:nvPr>
        </p:nvSpPr>
        <p:spPr/>
        <p:txBody>
          <a:bodyPr/>
          <a:lstStyle/>
          <a:p>
            <a:r>
              <a:rPr lang="en-IN" dirty="0"/>
              <a:t>Identify IVUS image</a:t>
            </a:r>
            <a:endParaRPr lang="en-US" dirty="0"/>
          </a:p>
        </p:txBody>
      </p:sp>
      <p:pic>
        <p:nvPicPr>
          <p:cNvPr id="4" name="Picture 4">
            <a:extLst>
              <a:ext uri="{FF2B5EF4-FFF2-40B4-BE49-F238E27FC236}">
                <a16:creationId xmlns:a16="http://schemas.microsoft.com/office/drawing/2014/main" id="{0C7F44C3-24C8-59F0-1E2C-04E0E8FA88B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8638"/>
          <a:stretch/>
        </p:blipFill>
        <p:spPr>
          <a:xfrm>
            <a:off x="2424545" y="1815576"/>
            <a:ext cx="4733637" cy="2246325"/>
          </a:xfrm>
        </p:spPr>
      </p:pic>
      <p:pic>
        <p:nvPicPr>
          <p:cNvPr id="5" name="Picture 5">
            <a:extLst>
              <a:ext uri="{FF2B5EF4-FFF2-40B4-BE49-F238E27FC236}">
                <a16:creationId xmlns:a16="http://schemas.microsoft.com/office/drawing/2014/main" id="{BE964C50-A1C0-D574-5626-B9B52E11ECE9}"/>
              </a:ext>
            </a:extLst>
          </p:cNvPr>
          <p:cNvPicPr>
            <a:picLocks noChangeAspect="1"/>
          </p:cNvPicPr>
          <p:nvPr/>
        </p:nvPicPr>
        <p:blipFill rotWithShape="1">
          <a:blip r:embed="rId2">
            <a:extLst>
              <a:ext uri="{28A0092B-C50C-407E-A947-70E740481C1C}">
                <a14:useLocalDpi xmlns:a14="http://schemas.microsoft.com/office/drawing/2010/main" val="0"/>
              </a:ext>
            </a:extLst>
          </a:blip>
          <a:srcRect t="52143"/>
          <a:stretch/>
        </p:blipFill>
        <p:spPr>
          <a:xfrm>
            <a:off x="2424545" y="4271817"/>
            <a:ext cx="4733637" cy="2330083"/>
          </a:xfrm>
          <a:prstGeom prst="rect">
            <a:avLst/>
          </a:prstGeom>
        </p:spPr>
      </p:pic>
    </p:spTree>
    <p:extLst>
      <p:ext uri="{BB962C8B-B14F-4D97-AF65-F5344CB8AC3E}">
        <p14:creationId xmlns:p14="http://schemas.microsoft.com/office/powerpoint/2010/main" val="39506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64" y="914400"/>
            <a:ext cx="8260672" cy="1039427"/>
          </a:xfrm>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3855"/>
            <a:ext cx="904701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3964" y="3657600"/>
            <a:ext cx="8610600" cy="3000821"/>
          </a:xfrm>
          <a:prstGeom prst="rect">
            <a:avLst/>
          </a:prstGeom>
        </p:spPr>
        <p:txBody>
          <a:bodyPr wrap="square">
            <a:spAutoFit/>
          </a:bodyPr>
          <a:lstStyle/>
          <a:p>
            <a:pPr>
              <a:lnSpc>
                <a:spcPct val="150000"/>
              </a:lnSpc>
            </a:pPr>
            <a:r>
              <a:rPr lang="en-US" sz="1400" dirty="0"/>
              <a:t>A normal coronary artery appears as a smooth vessel free of luminal irregularities. Asterisks indicate a </a:t>
            </a:r>
            <a:r>
              <a:rPr lang="en-US" sz="1400" dirty="0" err="1"/>
              <a:t>guidewire</a:t>
            </a:r>
            <a:r>
              <a:rPr lang="en-US" sz="1400" dirty="0"/>
              <a:t> shadow artifact. Type 1 spontaneous coronary-artery dissection (SCAD) has the pathognomonic angiographic appearance of an arterial dissection, including multiple radiolucent lumens due to an intimal tear that causes contrast dye to penetrate through two flow channels. A radiolucent flap separating the two flow channels is visible on angiography (left image, arrow). Type 1 SCAD also can result in retention of contrast dye within the intimal tear or slow clearing of contrast material. On optical coherence tomography (OCT), an intimal tear (right image, arrow) separating the true lumen from the false lumen (FL) is shown. Double-headed arrows indicate an intramural hematoma.</a:t>
            </a:r>
          </a:p>
        </p:txBody>
      </p:sp>
    </p:spTree>
    <p:extLst>
      <p:ext uri="{BB962C8B-B14F-4D97-AF65-F5344CB8AC3E}">
        <p14:creationId xmlns:p14="http://schemas.microsoft.com/office/powerpoint/2010/main" val="108170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297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3130045"/>
            <a:ext cx="9067800" cy="3658246"/>
          </a:xfrm>
          <a:prstGeom prst="rect">
            <a:avLst/>
          </a:prstGeom>
        </p:spPr>
        <p:txBody>
          <a:bodyPr wrap="square">
            <a:spAutoFit/>
          </a:bodyPr>
          <a:lstStyle/>
          <a:p>
            <a:pPr>
              <a:lnSpc>
                <a:spcPct val="150000"/>
              </a:lnSpc>
            </a:pPr>
            <a:r>
              <a:rPr lang="en-US" sz="1200" dirty="0"/>
              <a:t>Type 2 SCAD is the most common type; 60 to 75% of patients with SCAD have this angiographic diagnosis. Type 2 SCAD is characterized by the absence of an intimal tear and appears as a long segment of diffusely narrowed artery because of an intramural hematoma that causes stenosis of varying severity. Type 2 SCAD lesions are long (typically &gt;20 mm), often appear as an abrupt caliber change in the artery (angiographic images, square brackets), and will either be flanked by an artery of normal caliber (type 2A) or continue to the tip of the artery (type 2B). OCT imaging shows an intramural hematoma. The type 3 variant is the least common type of SCAD and the most challenging type to recognize on angiography. The appearance also suggests compression by an intramural hematoma, but type 3 SCAD is usually 20 mm or less in length. Type 3 SCAD is described as an atherosclerosis mimic, and intracoronary imaging is often necessary to confirm the diagnosis. This type should be considered when there is a high index of suspicion for SCAD, atherosclerosis is absent in the remainder of the coronary vasculature, the lesion is linear and long (11 to 20 mm), or coronary tortuosity is present. As with type 2 SCAD lesions, OCT imaging reveals a compressive intramural hematoma. Intracoronary nitroglycerin can be administered during angiography, particularly when type 2 or type 3 SCAD is suspected, to rule out the possibility that coronary vasospasm is causing the angiographic abnormality</a:t>
            </a:r>
          </a:p>
        </p:txBody>
      </p:sp>
    </p:spTree>
    <p:extLst>
      <p:ext uri="{BB962C8B-B14F-4D97-AF65-F5344CB8AC3E}">
        <p14:creationId xmlns:p14="http://schemas.microsoft.com/office/powerpoint/2010/main" val="75961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2514600"/>
            <a:ext cx="8839200" cy="2031325"/>
          </a:xfrm>
          <a:prstGeom prst="rect">
            <a:avLst/>
          </a:prstGeom>
        </p:spPr>
        <p:txBody>
          <a:bodyPr wrap="square">
            <a:spAutoFit/>
          </a:bodyPr>
          <a:lstStyle/>
          <a:p>
            <a:pPr>
              <a:lnSpc>
                <a:spcPct val="150000"/>
              </a:lnSpc>
            </a:pPr>
            <a:r>
              <a:rPr lang="en-US" sz="1400" dirty="0"/>
              <a:t>Finally, type 4 SCAD has been described as a complete occlusion of the vessel (arrow). Its appearance may be similar to that of thromboembolic occlusion, and dissection as the cause of occlusion may be evident only when the underlying vessel architecture appears after vessel recanalization or after exclusion of an embolic cause and repeat coronary angiography</a:t>
            </a:r>
          </a:p>
          <a:p>
            <a:pPr>
              <a:lnSpc>
                <a:spcPct val="150000"/>
              </a:lnSpc>
            </a:pPr>
            <a:r>
              <a:rPr lang="en-US" sz="1400" dirty="0"/>
              <a:t>shows healing of the vessel. Repeat angiography that shows artery healing or the presence of </a:t>
            </a:r>
            <a:r>
              <a:rPr lang="en-US" sz="1400" dirty="0" err="1"/>
              <a:t>extracoronary</a:t>
            </a:r>
            <a:r>
              <a:rPr lang="en-US" sz="1400" dirty="0"/>
              <a:t> arterial findings provides support for the diagnosis of SCAD</a:t>
            </a:r>
          </a:p>
        </p:txBody>
      </p:sp>
    </p:spTree>
    <p:extLst>
      <p:ext uri="{BB962C8B-B14F-4D97-AF65-F5344CB8AC3E}">
        <p14:creationId xmlns:p14="http://schemas.microsoft.com/office/powerpoint/2010/main" val="283458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582228"/>
          </a:xfrm>
        </p:spPr>
        <p:txBody>
          <a:bodyPr>
            <a:normAutofit fontScale="90000"/>
          </a:bodyPr>
          <a:lstStyle/>
          <a:p>
            <a:r>
              <a:rPr lang="en-US" dirty="0"/>
              <a:t>epidemiology</a:t>
            </a:r>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000" dirty="0"/>
              <a:t>Affects both sexes across the life span. </a:t>
            </a:r>
          </a:p>
          <a:p>
            <a:pPr>
              <a:lnSpc>
                <a:spcPct val="150000"/>
              </a:lnSpc>
            </a:pPr>
            <a:r>
              <a:rPr lang="en-US" sz="2000" dirty="0"/>
              <a:t>90% are women who present between 47 and 53 years of age</a:t>
            </a:r>
          </a:p>
          <a:p>
            <a:pPr>
              <a:lnSpc>
                <a:spcPct val="150000"/>
              </a:lnSpc>
            </a:pPr>
            <a:r>
              <a:rPr lang="en-US" sz="2000" dirty="0"/>
              <a:t>Cohort studies incorporating direct angiographic review indicate that one quarter to one third of MI in women younger than 50 years of age are caused by SCAD</a:t>
            </a:r>
          </a:p>
          <a:p>
            <a:pPr>
              <a:lnSpc>
                <a:spcPct val="150000"/>
              </a:lnSpc>
            </a:pPr>
            <a:r>
              <a:rPr lang="en-US" sz="2000" dirty="0"/>
              <a:t>SCAD accounts for approx. 15 to 20% of MI during pregnancy or the </a:t>
            </a:r>
            <a:r>
              <a:rPr lang="en-US" sz="2000" dirty="0" err="1"/>
              <a:t>peripartum</a:t>
            </a:r>
            <a:r>
              <a:rPr lang="en-US" sz="2000" dirty="0"/>
              <a:t> period</a:t>
            </a:r>
          </a:p>
        </p:txBody>
      </p:sp>
    </p:spTree>
    <p:extLst>
      <p:ext uri="{BB962C8B-B14F-4D97-AF65-F5344CB8AC3E}">
        <p14:creationId xmlns:p14="http://schemas.microsoft.com/office/powerpoint/2010/main" val="1699308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1068</TotalTime>
  <Words>3466</Words>
  <Application>Microsoft Office PowerPoint</Application>
  <PresentationFormat>On-screen Show (4:3)</PresentationFormat>
  <Paragraphs>175</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Apothecary</vt:lpstr>
      <vt:lpstr>Spontaneous Coronary-Artery Dissection</vt:lpstr>
      <vt:lpstr>introduction</vt:lpstr>
      <vt:lpstr>DEFINITION</vt:lpstr>
      <vt:lpstr>pathophysiology</vt:lpstr>
      <vt:lpstr>PowerPoint Presentation</vt:lpstr>
      <vt:lpstr>PowerPoint Presentation</vt:lpstr>
      <vt:lpstr>PowerPoint Presentation</vt:lpstr>
      <vt:lpstr>PowerPoint Presentation</vt:lpstr>
      <vt:lpstr>epidemiology</vt:lpstr>
      <vt:lpstr>eTIOLOGY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vt:lpstr>
      <vt:lpstr>PowerPoint Presentation</vt:lpstr>
      <vt:lpstr>PowerPoint Presentation</vt:lpstr>
      <vt:lpstr>Clinical signs and symptoms</vt:lpstr>
      <vt:lpstr>Diagnosis</vt:lpstr>
      <vt:lpstr>PowerPoint Presentation</vt:lpstr>
      <vt:lpstr>PowerPoint Presentation</vt:lpstr>
      <vt:lpstr>PowerPoint Presentation</vt:lpstr>
      <vt:lpstr>PowerPoint Presentation</vt:lpstr>
      <vt:lpstr>PowerPoint Presentation</vt:lpstr>
      <vt:lpstr>Management of acute mi</vt:lpstr>
      <vt:lpstr>PowerPoint Presentation</vt:lpstr>
      <vt:lpstr>PowerPoint Presentation</vt:lpstr>
      <vt:lpstr>Medical therapy vs revascularization</vt:lpstr>
      <vt:lpstr>PowerPoint Presentation</vt:lpstr>
      <vt:lpstr>Pci in scad</vt:lpstr>
      <vt:lpstr>Succesful PCI approaches</vt:lpstr>
      <vt:lpstr>Cabg in SCAD</vt:lpstr>
      <vt:lpstr>PowerPoint Presentation</vt:lpstr>
      <vt:lpstr>PowerPoint Presentation</vt:lpstr>
      <vt:lpstr>PowerPoint Presentation</vt:lpstr>
      <vt:lpstr>Medical management</vt:lpstr>
      <vt:lpstr>anticoagulation</vt:lpstr>
      <vt:lpstr>Antiplatelet therapy</vt:lpstr>
      <vt:lpstr>Beta-blockers, ARBS and ACEI</vt:lpstr>
      <vt:lpstr>statins</vt:lpstr>
      <vt:lpstr>Antianginal therapy</vt:lpstr>
      <vt:lpstr>Prevention of scad recurrence</vt:lpstr>
      <vt:lpstr>PowerPoint Presentation</vt:lpstr>
      <vt:lpstr>PowerPoint Presentation</vt:lpstr>
      <vt:lpstr>Pregnancy after SCAD</vt:lpstr>
      <vt:lpstr>Assessment and Management of Extracoronary Vascular Abnormalities</vt:lpstr>
      <vt:lpstr>Improvement in Quality of Life</vt:lpstr>
      <vt:lpstr>conclusion</vt:lpstr>
      <vt:lpstr>PowerPoint Presentation</vt:lpstr>
      <vt:lpstr>Identify the type</vt:lpstr>
      <vt:lpstr>Identify </vt:lpstr>
      <vt:lpstr>Atherosclerosis mimicker </vt:lpstr>
      <vt:lpstr>Identify IVUS 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Spontaneous Coronary-Artery Dissection</dc:title>
  <dc:creator>vinayak alur</dc:creator>
  <cp:lastModifiedBy>Sanchna Dev</cp:lastModifiedBy>
  <cp:revision>96</cp:revision>
  <dcterms:created xsi:type="dcterms:W3CDTF">2006-08-16T00:00:00Z</dcterms:created>
  <dcterms:modified xsi:type="dcterms:W3CDTF">2023-06-06T00:52:34Z</dcterms:modified>
</cp:coreProperties>
</file>